
<file path=[Content_Types].xml><?xml version="1.0" encoding="utf-8"?>
<Types xmlns="http://schemas.openxmlformats.org/package/2006/content-types">
  <Default Extension="avi" ContentType="video/x-msvideo"/>
  <Default Extension="bmp" ContentType="image/bmp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2EB"/>
          </a:solidFill>
        </a:fill>
      </a:tcStyle>
    </a:wholeTbl>
    <a:band2H>
      <a:tcTxStyle/>
      <a:tcStyle>
        <a:tcBdr/>
        <a:fill>
          <a:solidFill>
            <a:srgbClr val="E8EAF5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8E8"/>
          </a:solidFill>
        </a:fill>
      </a:tcStyle>
    </a:wholeTbl>
    <a:band2H>
      <a:tcTxStyle/>
      <a:tcStyle>
        <a:tcBdr/>
        <a:fill>
          <a:solidFill>
            <a:srgbClr val="EFF4F4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4ECD0"/>
          </a:solidFill>
        </a:fill>
      </a:tcStyle>
    </a:wholeTbl>
    <a:band2H>
      <a:tcTxStyle/>
      <a:tcStyle>
        <a:tcBdr/>
        <a:fill>
          <a:solidFill>
            <a:srgbClr val="FAF6E9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4E5CC"/>
          </a:solidFill>
        </a:fill>
      </a:tcStyle>
    </a:wholeTbl>
    <a:band2H>
      <a:tcTxStyle/>
      <a:tcStyle>
        <a:tcBdr/>
        <a:fill>
          <a:solidFill>
            <a:srgbClr val="F2F2E7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bmp>
</file>

<file path=ppt/media/image18.jpeg>
</file>

<file path=ppt/media/image19.png>
</file>

<file path=ppt/media/image2.bmp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bmp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gif>
</file>

<file path=ppt/media/image43.png>
</file>

<file path=ppt/media/image44.bmp>
</file>

<file path=ppt/media/image44.png>
</file>

<file path=ppt/media/image45.bmp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eg>
</file>

<file path=ppt/media/image58.jpeg>
</file>

<file path=ppt/media/image6.png>
</file>

<file path=ppt/media/image7.png>
</file>

<file path=ppt/media/image8.png>
</file>

<file path=ppt/media/image9.png>
</file>

<file path=ppt/media/media1.mp4>
</file>

<file path=ppt/media/media2.avi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4" name="Shape 13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Trebuchet MS"/>
      </a:defRPr>
    </a:lvl1pPr>
    <a:lvl2pPr indent="228600" defTabSz="457200" latinLnBrk="0">
      <a:defRPr sz="1200">
        <a:latin typeface="+mj-lt"/>
        <a:ea typeface="+mj-ea"/>
        <a:cs typeface="+mj-cs"/>
        <a:sym typeface="Trebuchet MS"/>
      </a:defRPr>
    </a:lvl2pPr>
    <a:lvl3pPr indent="457200" defTabSz="457200" latinLnBrk="0">
      <a:defRPr sz="1200">
        <a:latin typeface="+mj-lt"/>
        <a:ea typeface="+mj-ea"/>
        <a:cs typeface="+mj-cs"/>
        <a:sym typeface="Trebuchet MS"/>
      </a:defRPr>
    </a:lvl3pPr>
    <a:lvl4pPr indent="685800" defTabSz="457200" latinLnBrk="0">
      <a:defRPr sz="1200">
        <a:latin typeface="+mj-lt"/>
        <a:ea typeface="+mj-ea"/>
        <a:cs typeface="+mj-cs"/>
        <a:sym typeface="Trebuchet MS"/>
      </a:defRPr>
    </a:lvl4pPr>
    <a:lvl5pPr indent="914400" defTabSz="457200" latinLnBrk="0">
      <a:defRPr sz="1200">
        <a:latin typeface="+mj-lt"/>
        <a:ea typeface="+mj-ea"/>
        <a:cs typeface="+mj-cs"/>
        <a:sym typeface="Trebuchet MS"/>
      </a:defRPr>
    </a:lvl5pPr>
    <a:lvl6pPr indent="1143000" defTabSz="457200" latinLnBrk="0">
      <a:defRPr sz="1200">
        <a:latin typeface="+mj-lt"/>
        <a:ea typeface="+mj-ea"/>
        <a:cs typeface="+mj-cs"/>
        <a:sym typeface="Trebuchet MS"/>
      </a:defRPr>
    </a:lvl6pPr>
    <a:lvl7pPr indent="1371600" defTabSz="457200" latinLnBrk="0">
      <a:defRPr sz="1200">
        <a:latin typeface="+mj-lt"/>
        <a:ea typeface="+mj-ea"/>
        <a:cs typeface="+mj-cs"/>
        <a:sym typeface="Trebuchet MS"/>
      </a:defRPr>
    </a:lvl7pPr>
    <a:lvl8pPr indent="1600200" defTabSz="457200" latinLnBrk="0">
      <a:defRPr sz="1200">
        <a:latin typeface="+mj-lt"/>
        <a:ea typeface="+mj-ea"/>
        <a:cs typeface="+mj-cs"/>
        <a:sym typeface="Trebuchet MS"/>
      </a:defRPr>
    </a:lvl8pPr>
    <a:lvl9pPr indent="1828800" defTabSz="457200" latinLnBrk="0">
      <a:defRPr sz="1200">
        <a:latin typeface="+mj-lt"/>
        <a:ea typeface="+mj-ea"/>
        <a:cs typeface="+mj-cs"/>
        <a:sym typeface="Trebuchet M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216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82847C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5" name="Rectangle 7"/>
          <p:cNvSpPr/>
          <p:nvPr/>
        </p:nvSpPr>
        <p:spPr>
          <a:xfrm>
            <a:off x="14" y="6334316"/>
            <a:ext cx="12188826" cy="64009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" name="Title Text"/>
          <p:cNvSpPr txBox="1">
            <a:spLocks noGrp="1"/>
          </p:cNvSpPr>
          <p:nvPr>
            <p:ph type="title"/>
          </p:nvPr>
        </p:nvSpPr>
        <p:spPr>
          <a:xfrm>
            <a:off x="1097280" y="758951"/>
            <a:ext cx="10058401" cy="3566161"/>
          </a:xfrm>
          <a:prstGeom prst="rect">
            <a:avLst/>
          </a:prstGeom>
        </p:spPr>
        <p:txBody>
          <a:bodyPr/>
          <a:lstStyle>
            <a:lvl1pPr>
              <a:defRPr sz="8000">
                <a:solidFill>
                  <a:srgbClr val="262626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00050" y="4455621"/>
            <a:ext cx="10058401" cy="1143001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>
              <a:buClrTx/>
              <a:buSzTx/>
              <a:buFontTx/>
              <a:buNone/>
              <a:defRPr sz="2400" cap="all" spc="200">
                <a:solidFill>
                  <a:srgbClr val="514949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  <a:lvl2pPr marL="0" indent="457200">
              <a:buClrTx/>
              <a:buSzTx/>
              <a:buFontTx/>
              <a:buNone/>
              <a:defRPr sz="2400" cap="all" spc="200">
                <a:solidFill>
                  <a:srgbClr val="514949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indent="914400">
              <a:buClrTx/>
              <a:buSzTx/>
              <a:buFontTx/>
              <a:buNone/>
              <a:defRPr sz="2400" cap="all" spc="200">
                <a:solidFill>
                  <a:srgbClr val="514949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indent="1371600">
              <a:buClrTx/>
              <a:buSzTx/>
              <a:buFontTx/>
              <a:buNone/>
              <a:defRPr sz="2400" cap="all" spc="200">
                <a:solidFill>
                  <a:srgbClr val="514949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indent="1828800">
              <a:buClrTx/>
              <a:buSzTx/>
              <a:buFontTx/>
              <a:buNone/>
              <a:defRPr sz="2400" cap="all" spc="200">
                <a:solidFill>
                  <a:srgbClr val="514949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" name="Straight Connector 8"/>
          <p:cNvSpPr/>
          <p:nvPr/>
        </p:nvSpPr>
        <p:spPr>
          <a:xfrm>
            <a:off x="1207657" y="4343400"/>
            <a:ext cx="9875522" cy="0"/>
          </a:xfrm>
          <a:prstGeom prst="line">
            <a:avLst/>
          </a:prstGeom>
          <a:ln w="6350">
            <a:solidFill>
              <a:srgbClr val="808080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rgbClr val="82847C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5" name="Rectangle 8"/>
          <p:cNvSpPr/>
          <p:nvPr/>
        </p:nvSpPr>
        <p:spPr>
          <a:xfrm>
            <a:off x="14" y="4915075"/>
            <a:ext cx="12188826" cy="64009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6" name="Title Text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1"/>
          </a:xfrm>
          <a:prstGeom prst="rect">
            <a:avLst/>
          </a:prstGeom>
        </p:spPr>
        <p:txBody>
          <a:bodyPr lIns="0" tIns="0" rIns="0" bIns="0"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07" name="Picture Placeholder 2"/>
          <p:cNvSpPr>
            <a:spLocks noGrp="1"/>
          </p:cNvSpPr>
          <p:nvPr>
            <p:ph type="pic" idx="13"/>
          </p:nvPr>
        </p:nvSpPr>
        <p:spPr>
          <a:xfrm>
            <a:off x="14" y="0"/>
            <a:ext cx="12191987" cy="49150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97280" y="5907023"/>
            <a:ext cx="10113265" cy="59436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600"/>
              </a:spcBef>
              <a:buClrTx/>
              <a:buSzTx/>
              <a:buFontTx/>
              <a:buNone/>
              <a:defRPr sz="1500">
                <a:solidFill>
                  <a:srgbClr val="FFFFFF"/>
                </a:solidFill>
              </a:defRPr>
            </a:lvl1pPr>
            <a:lvl2pPr marL="0" indent="457200">
              <a:spcBef>
                <a:spcPts val="600"/>
              </a:spcBef>
              <a:buClrTx/>
              <a:buSzTx/>
              <a:buFontTx/>
              <a:buNone/>
              <a:defRPr sz="1500">
                <a:solidFill>
                  <a:srgbClr val="FFFFFF"/>
                </a:solidFill>
              </a:defRPr>
            </a:lvl2pPr>
            <a:lvl3pPr marL="0" indent="914400">
              <a:spcBef>
                <a:spcPts val="600"/>
              </a:spcBef>
              <a:buClrTx/>
              <a:buSzTx/>
              <a:buFontTx/>
              <a:buNone/>
              <a:defRPr sz="1500">
                <a:solidFill>
                  <a:srgbClr val="FFFFFF"/>
                </a:solidFill>
              </a:defRPr>
            </a:lvl3pPr>
            <a:lvl4pPr marL="0" indent="1371600">
              <a:spcBef>
                <a:spcPts val="600"/>
              </a:spcBef>
              <a:buClrTx/>
              <a:buSzTx/>
              <a:buFontTx/>
              <a:buNone/>
              <a:defRPr sz="1500">
                <a:solidFill>
                  <a:srgbClr val="FFFFFF"/>
                </a:solidFill>
              </a:defRPr>
            </a:lvl4pPr>
            <a:lvl5pPr marL="0" indent="1828800">
              <a:spcBef>
                <a:spcPts val="600"/>
              </a:spcBef>
              <a:buClrTx/>
              <a:buSzTx/>
              <a:buFontTx/>
              <a:buNone/>
              <a:defRPr sz="15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aşlık Slaydı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itle Text"/>
          <p:cNvSpPr txBox="1">
            <a:spLocks noGrp="1"/>
          </p:cNvSpPr>
          <p:nvPr>
            <p:ph type="title"/>
          </p:nvPr>
        </p:nvSpPr>
        <p:spPr>
          <a:xfrm>
            <a:off x="1507067" y="2404534"/>
            <a:ext cx="7766937" cy="1646304"/>
          </a:xfrm>
          <a:prstGeom prst="rect">
            <a:avLst/>
          </a:prstGeom>
        </p:spPr>
        <p:txBody>
          <a:bodyPr/>
          <a:lstStyle>
            <a:lvl1pPr algn="r"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11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07067" y="4050831"/>
            <a:ext cx="7766937" cy="1096902"/>
          </a:xfrm>
          <a:prstGeom prst="rect">
            <a:avLst/>
          </a:prstGeom>
        </p:spPr>
        <p:txBody>
          <a:bodyPr/>
          <a:lstStyle>
            <a:lvl1pPr marL="0" indent="0" algn="r"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0" algn="r"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0" algn="r"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0" algn="r"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0" algn="r"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aşlık Slaydı 0 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itle Text"/>
          <p:cNvSpPr txBox="1">
            <a:spLocks noGrp="1"/>
          </p:cNvSpPr>
          <p:nvPr>
            <p:ph type="title"/>
          </p:nvPr>
        </p:nvSpPr>
        <p:spPr>
          <a:xfrm>
            <a:off x="1507067" y="2404534"/>
            <a:ext cx="7766937" cy="1646304"/>
          </a:xfrm>
          <a:prstGeom prst="rect">
            <a:avLst/>
          </a:prstGeom>
        </p:spPr>
        <p:txBody>
          <a:bodyPr/>
          <a:lstStyle>
            <a:lvl1pPr algn="r"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12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07067" y="4050831"/>
            <a:ext cx="7766937" cy="1096902"/>
          </a:xfrm>
          <a:prstGeom prst="rect">
            <a:avLst/>
          </a:prstGeom>
        </p:spPr>
        <p:txBody>
          <a:bodyPr/>
          <a:lstStyle>
            <a:lvl1pPr marL="0" indent="0" algn="r"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0" algn="r"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0" algn="r"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0" algn="r"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0" algn="r"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7" name="Body Level One…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1" cy="402336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aşlık ve İçerik 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6" name="Body Level One…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1" cy="402336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82847C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" name="Rectangle 7"/>
          <p:cNvSpPr/>
          <p:nvPr/>
        </p:nvSpPr>
        <p:spPr>
          <a:xfrm>
            <a:off x="14" y="6334316"/>
            <a:ext cx="12188826" cy="64009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" name="Title Text"/>
          <p:cNvSpPr txBox="1">
            <a:spLocks noGrp="1"/>
          </p:cNvSpPr>
          <p:nvPr>
            <p:ph type="title"/>
          </p:nvPr>
        </p:nvSpPr>
        <p:spPr>
          <a:xfrm>
            <a:off x="1097280" y="758951"/>
            <a:ext cx="10058401" cy="3566161"/>
          </a:xfrm>
          <a:prstGeom prst="rect">
            <a:avLst/>
          </a:prstGeom>
        </p:spPr>
        <p:txBody>
          <a:bodyPr/>
          <a:lstStyle>
            <a:lvl1pPr>
              <a:defRPr sz="8000">
                <a:solidFill>
                  <a:srgbClr val="262626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97280" y="4453128"/>
            <a:ext cx="10058401" cy="1143001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>
              <a:buClrTx/>
              <a:buSzTx/>
              <a:buFontTx/>
              <a:buNone/>
              <a:defRPr sz="2400" cap="all" spc="200">
                <a:solidFill>
                  <a:srgbClr val="514949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  <a:lvl2pPr marL="0" indent="457200">
              <a:buClrTx/>
              <a:buSzTx/>
              <a:buFontTx/>
              <a:buNone/>
              <a:defRPr sz="2400" cap="all" spc="200">
                <a:solidFill>
                  <a:srgbClr val="514949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indent="914400">
              <a:buClrTx/>
              <a:buSzTx/>
              <a:buFontTx/>
              <a:buNone/>
              <a:defRPr sz="2400" cap="all" spc="200">
                <a:solidFill>
                  <a:srgbClr val="514949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indent="1371600">
              <a:buClrTx/>
              <a:buSzTx/>
              <a:buFontTx/>
              <a:buNone/>
              <a:defRPr sz="2400" cap="all" spc="200">
                <a:solidFill>
                  <a:srgbClr val="514949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indent="1828800">
              <a:buClrTx/>
              <a:buSzTx/>
              <a:buFontTx/>
              <a:buNone/>
              <a:defRPr sz="2400" cap="all" spc="200">
                <a:solidFill>
                  <a:srgbClr val="514949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8" name="Straight Connector 8"/>
          <p:cNvSpPr/>
          <p:nvPr/>
        </p:nvSpPr>
        <p:spPr>
          <a:xfrm>
            <a:off x="1207657" y="4343400"/>
            <a:ext cx="9875522" cy="0"/>
          </a:xfrm>
          <a:prstGeom prst="line">
            <a:avLst/>
          </a:prstGeom>
          <a:ln w="6350">
            <a:solidFill>
              <a:srgbClr val="808080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097277" y="1845734"/>
            <a:ext cx="4937761" cy="402336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97280" y="1846052"/>
            <a:ext cx="4937760" cy="736283"/>
          </a:xfrm>
          <a:prstGeom prst="rect">
            <a:avLst/>
          </a:prstGeom>
        </p:spPr>
        <p:txBody>
          <a:bodyPr lIns="45719" tIns="45719" rIns="45719" bIns="45719" anchor="ctr"/>
          <a:lstStyle>
            <a:lvl1pPr marL="0" indent="0">
              <a:buClrTx/>
              <a:buSzTx/>
              <a:buFontTx/>
              <a:buNone/>
              <a:defRPr cap="all">
                <a:solidFill>
                  <a:srgbClr val="514949"/>
                </a:solidFill>
              </a:defRPr>
            </a:lvl1pPr>
            <a:lvl2pPr marL="0" indent="457200">
              <a:buClrTx/>
              <a:buSzTx/>
              <a:buFontTx/>
              <a:buNone/>
              <a:defRPr cap="all">
                <a:solidFill>
                  <a:srgbClr val="514949"/>
                </a:solidFill>
              </a:defRPr>
            </a:lvl2pPr>
            <a:lvl3pPr marL="0" indent="914400">
              <a:buClrTx/>
              <a:buSzTx/>
              <a:buFontTx/>
              <a:buNone/>
              <a:defRPr cap="all">
                <a:solidFill>
                  <a:srgbClr val="514949"/>
                </a:solidFill>
              </a:defRPr>
            </a:lvl3pPr>
            <a:lvl4pPr marL="0" indent="1371600">
              <a:buClrTx/>
              <a:buSzTx/>
              <a:buFontTx/>
              <a:buNone/>
              <a:defRPr cap="all">
                <a:solidFill>
                  <a:srgbClr val="514949"/>
                </a:solidFill>
              </a:defRPr>
            </a:lvl4pPr>
            <a:lvl5pPr marL="0" indent="1828800">
              <a:buClrTx/>
              <a:buSzTx/>
              <a:buFontTx/>
              <a:buNone/>
              <a:defRPr cap="all">
                <a:solidFill>
                  <a:srgbClr val="514949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217920" y="1846052"/>
            <a:ext cx="4937761" cy="736283"/>
          </a:xfrm>
          <a:prstGeom prst="rect">
            <a:avLst/>
          </a:prstGeom>
        </p:spPr>
        <p:txBody>
          <a:bodyPr lIns="45719" tIns="45719" rIns="45719" bIns="45719" anchor="ctr"/>
          <a:lstStyle/>
          <a:p>
            <a:pPr marL="0" indent="0">
              <a:buClrTx/>
              <a:buSzTx/>
              <a:buFontTx/>
              <a:buNone/>
              <a:defRPr cap="all">
                <a:solidFill>
                  <a:srgbClr val="514949"/>
                </a:solidFill>
              </a:defRPr>
            </a:pPr>
            <a:endParaRPr/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82847C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4" name="Rectangle 5"/>
          <p:cNvSpPr/>
          <p:nvPr/>
        </p:nvSpPr>
        <p:spPr>
          <a:xfrm>
            <a:off x="14" y="6334316"/>
            <a:ext cx="12188826" cy="64009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7"/>
          <p:cNvSpPr/>
          <p:nvPr/>
        </p:nvSpPr>
        <p:spPr>
          <a:xfrm>
            <a:off x="15" y="0"/>
            <a:ext cx="4050793" cy="6858000"/>
          </a:xfrm>
          <a:prstGeom prst="rect">
            <a:avLst/>
          </a:prstGeom>
          <a:solidFill>
            <a:srgbClr val="82847C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3" name="Rectangle 8"/>
          <p:cNvSpPr/>
          <p:nvPr/>
        </p:nvSpPr>
        <p:spPr>
          <a:xfrm>
            <a:off x="4040070" y="0"/>
            <a:ext cx="64009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4" name="Title Text"/>
          <p:cNvSpPr txBox="1">
            <a:spLocks noGrp="1"/>
          </p:cNvSpPr>
          <p:nvPr>
            <p:ph type="title"/>
          </p:nvPr>
        </p:nvSpPr>
        <p:spPr>
          <a:xfrm>
            <a:off x="457200" y="594359"/>
            <a:ext cx="3200400" cy="2286001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95" name="Body Level One…"/>
          <p:cNvSpPr txBox="1">
            <a:spLocks noGrp="1"/>
          </p:cNvSpPr>
          <p:nvPr>
            <p:ph type="body" idx="1"/>
          </p:nvPr>
        </p:nvSpPr>
        <p:spPr>
          <a:xfrm>
            <a:off x="4800600" y="731519"/>
            <a:ext cx="6492241" cy="525780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6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2926079"/>
            <a:ext cx="3200400" cy="3379125"/>
          </a:xfrm>
          <a:prstGeom prst="rect">
            <a:avLst/>
          </a:prstGeom>
        </p:spPr>
        <p:txBody>
          <a:bodyPr lIns="45719" tIns="45719" rIns="45719" bIns="45719"/>
          <a:lstStyle/>
          <a:p>
            <a:pPr marL="0" indent="0">
              <a:buClrTx/>
              <a:buSzTx/>
              <a:buFontTx/>
              <a:buNone/>
              <a:defRPr sz="15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14949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1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>
            <a:off x="1" y="6400800"/>
            <a:ext cx="12192001" cy="457200"/>
          </a:xfrm>
          <a:prstGeom prst="rect">
            <a:avLst/>
          </a:prstGeom>
          <a:solidFill>
            <a:srgbClr val="82847C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" name="Rectangle 8"/>
          <p:cNvSpPr/>
          <p:nvPr/>
        </p:nvSpPr>
        <p:spPr>
          <a:xfrm>
            <a:off x="14" y="6334316"/>
            <a:ext cx="12191987" cy="6648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" name="Straight Connector 9"/>
          <p:cNvSpPr/>
          <p:nvPr/>
        </p:nvSpPr>
        <p:spPr>
          <a:xfrm>
            <a:off x="1193532" y="1737845"/>
            <a:ext cx="9966960" cy="1"/>
          </a:xfrm>
          <a:prstGeom prst="line">
            <a:avLst/>
          </a:prstGeom>
          <a:ln w="6350">
            <a:solidFill>
              <a:srgbClr val="808080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1" cy="14507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979606" y="6528092"/>
            <a:ext cx="232878" cy="22851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-50" baseline="0"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-50" baseline="0"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-50" baseline="0"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-50" baseline="0"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-50" baseline="0"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-50" baseline="0"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-50" baseline="0"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-50" baseline="0"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-50" baseline="0"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91439" marR="0" indent="-91439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 "/>
        <a:tabLst/>
        <a:defRPr sz="2000" b="0" i="0" u="none" strike="noStrike" cap="none" spc="0" baseline="0">
          <a:solidFill>
            <a:srgbClr val="404040"/>
          </a:solidFill>
          <a:uFillTx/>
          <a:latin typeface="Calibri"/>
          <a:ea typeface="Calibri"/>
          <a:cs typeface="Calibri"/>
          <a:sym typeface="Calibri"/>
        </a:defRPr>
      </a:lvl1pPr>
      <a:lvl2pPr marL="404368" marR="0" indent="-203200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sz="2000" b="0" i="0" u="none" strike="noStrike" cap="none" spc="0" baseline="0">
          <a:solidFill>
            <a:srgbClr val="404040"/>
          </a:solidFill>
          <a:uFillTx/>
          <a:latin typeface="Calibri"/>
          <a:ea typeface="Calibri"/>
          <a:cs typeface="Calibri"/>
          <a:sym typeface="Calibri"/>
        </a:defRPr>
      </a:lvl2pPr>
      <a:lvl3pPr marL="645305" marR="0" indent="-261257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sz="2000" b="0" i="0" u="none" strike="noStrike" cap="none" spc="0" baseline="0">
          <a:solidFill>
            <a:srgbClr val="404040"/>
          </a:solidFill>
          <a:uFillTx/>
          <a:latin typeface="Calibri"/>
          <a:ea typeface="Calibri"/>
          <a:cs typeface="Calibri"/>
          <a:sym typeface="Calibri"/>
        </a:defRPr>
      </a:lvl3pPr>
      <a:lvl4pPr marL="828185" marR="0" indent="-261257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sz="2000" b="0" i="0" u="none" strike="noStrike" cap="none" spc="0" baseline="0">
          <a:solidFill>
            <a:srgbClr val="404040"/>
          </a:solidFill>
          <a:uFillTx/>
          <a:latin typeface="Calibri"/>
          <a:ea typeface="Calibri"/>
          <a:cs typeface="Calibri"/>
          <a:sym typeface="Calibri"/>
        </a:defRPr>
      </a:lvl4pPr>
      <a:lvl5pPr marL="1011065" marR="0" indent="-261257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sz="2000" b="0" i="0" u="none" strike="noStrike" cap="none" spc="0" baseline="0">
          <a:solidFill>
            <a:srgbClr val="404040"/>
          </a:solidFill>
          <a:uFillTx/>
          <a:latin typeface="Calibri"/>
          <a:ea typeface="Calibri"/>
          <a:cs typeface="Calibri"/>
          <a:sym typeface="Calibri"/>
        </a:defRPr>
      </a:lvl5pPr>
      <a:lvl6pPr marL="1197971" marR="0" indent="-326571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sz="2000" b="0" i="0" u="none" strike="noStrike" cap="none" spc="0" baseline="0">
          <a:solidFill>
            <a:srgbClr val="404040"/>
          </a:solidFill>
          <a:uFillTx/>
          <a:latin typeface="Calibri"/>
          <a:ea typeface="Calibri"/>
          <a:cs typeface="Calibri"/>
          <a:sym typeface="Calibri"/>
        </a:defRPr>
      </a:lvl6pPr>
      <a:lvl7pPr marL="1397971" marR="0" indent="-326571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sz="2000" b="0" i="0" u="none" strike="noStrike" cap="none" spc="0" baseline="0">
          <a:solidFill>
            <a:srgbClr val="404040"/>
          </a:solidFill>
          <a:uFillTx/>
          <a:latin typeface="Calibri"/>
          <a:ea typeface="Calibri"/>
          <a:cs typeface="Calibri"/>
          <a:sym typeface="Calibri"/>
        </a:defRPr>
      </a:lvl7pPr>
      <a:lvl8pPr marL="1597971" marR="0" indent="-326571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sz="2000" b="0" i="0" u="none" strike="noStrike" cap="none" spc="0" baseline="0">
          <a:solidFill>
            <a:srgbClr val="404040"/>
          </a:solidFill>
          <a:uFillTx/>
          <a:latin typeface="Calibri"/>
          <a:ea typeface="Calibri"/>
          <a:cs typeface="Calibri"/>
          <a:sym typeface="Calibri"/>
        </a:defRPr>
      </a:lvl8pPr>
      <a:lvl9pPr marL="1797971" marR="0" indent="-326571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sz="2000" b="0" i="0" u="none" strike="noStrike" cap="none" spc="0" baseline="0">
          <a:solidFill>
            <a:srgbClr val="40404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bmp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2.png"/><Relationship Id="rId4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8.png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3.gif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42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29.xml"/><Relationship Id="rId2" Type="http://schemas.openxmlformats.org/officeDocument/2006/relationships/image" Target="../media/image44.bmp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bmp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28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slide" Target="slide29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" Target="slide29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cv.cs.nthu.edu.tw/php/callforpaper/datasets/DDD/" TargetMode="External"/><Relationship Id="rId2" Type="http://schemas.openxmlformats.org/officeDocument/2006/relationships/hyperlink" Target="https://sites.google.com/view/utarldd/home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aggle.com/hakkoz/eye-blink-detection-4-comparison" TargetMode="External"/><Relationship Id="rId3" Type="http://schemas.openxmlformats.org/officeDocument/2006/relationships/hyperlink" Target="https://github.com/Aysenuryilmazz/Driver_Drowsiness_Detection/blob/master/20_models_v2.py" TargetMode="External"/><Relationship Id="rId7" Type="http://schemas.openxmlformats.org/officeDocument/2006/relationships/hyperlink" Target="https://www.kaggle.com/hakkoz/eye-blink-detection-3-ml-model-part2" TargetMode="External"/><Relationship Id="rId2" Type="http://schemas.openxmlformats.org/officeDocument/2006/relationships/hyperlink" Target="https://www.blinkingmatters.com/research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aggle.com/hakkoz/eye-blink-detection-2-adaptive-model-v2" TargetMode="External"/><Relationship Id="rId5" Type="http://schemas.openxmlformats.org/officeDocument/2006/relationships/hyperlink" Target="https://www.kaggle.com/hakkoz/eye-blink-detection-1-simple-model" TargetMode="External"/><Relationship Id="rId4" Type="http://schemas.openxmlformats.org/officeDocument/2006/relationships/hyperlink" Target="https://www.kaggle.com/hakkoz/feature-importances-wrf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bmp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roup 36"/>
          <p:cNvGrpSpPr/>
          <p:nvPr/>
        </p:nvGrpSpPr>
        <p:grpSpPr>
          <a:xfrm>
            <a:off x="-3" y="-8468"/>
            <a:ext cx="12192004" cy="6866470"/>
            <a:chOff x="-1" y="0"/>
            <a:chExt cx="12192002" cy="6866469"/>
          </a:xfrm>
        </p:grpSpPr>
        <p:sp>
          <p:nvSpPr>
            <p:cNvPr id="136" name="Straight Connector 37"/>
            <p:cNvSpPr/>
            <p:nvPr/>
          </p:nvSpPr>
          <p:spPr>
            <a:xfrm>
              <a:off x="9371013" y="8465"/>
              <a:ext cx="1219201" cy="6858005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7" name="Straight Connector 38"/>
            <p:cNvSpPr/>
            <p:nvPr/>
          </p:nvSpPr>
          <p:spPr>
            <a:xfrm flipH="1">
              <a:off x="7425267" y="3689880"/>
              <a:ext cx="4763560" cy="3176588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8" name="Rectangle 23"/>
            <p:cNvSpPr/>
            <p:nvPr/>
          </p:nvSpPr>
          <p:spPr>
            <a:xfrm>
              <a:off x="9181476" y="-1"/>
              <a:ext cx="3007350" cy="68664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69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469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9" name="Rectangle 25"/>
            <p:cNvSpPr/>
            <p:nvPr/>
          </p:nvSpPr>
          <p:spPr>
            <a:xfrm>
              <a:off x="9603441" y="-1"/>
              <a:ext cx="2588560" cy="68664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0092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0" name="Isosceles Triangle 41"/>
            <p:cNvSpPr/>
            <p:nvPr/>
          </p:nvSpPr>
          <p:spPr>
            <a:xfrm>
              <a:off x="8932333" y="3056466"/>
              <a:ext cx="3259669" cy="3810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1" name="Rectangle 27"/>
            <p:cNvSpPr/>
            <p:nvPr/>
          </p:nvSpPr>
          <p:spPr>
            <a:xfrm>
              <a:off x="9334500" y="-1"/>
              <a:ext cx="2854328" cy="68664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8697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2B2EB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2" name="Rectangle 28"/>
            <p:cNvSpPr/>
            <p:nvPr/>
          </p:nvSpPr>
          <p:spPr>
            <a:xfrm>
              <a:off x="10898730" y="0"/>
              <a:ext cx="1290096" cy="68664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073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7073" y="0"/>
                  </a:lnTo>
                  <a:close/>
                </a:path>
              </a:pathLst>
            </a:custGeom>
            <a:solidFill>
              <a:srgbClr val="95A4DE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3" name="Rectangle 29"/>
            <p:cNvSpPr/>
            <p:nvPr/>
          </p:nvSpPr>
          <p:spPr>
            <a:xfrm>
              <a:off x="10938998" y="0"/>
              <a:ext cx="1249828" cy="68664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9173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999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4" name="Isosceles Triangle 45"/>
            <p:cNvSpPr/>
            <p:nvPr/>
          </p:nvSpPr>
          <p:spPr>
            <a:xfrm>
              <a:off x="10371666" y="3598333"/>
              <a:ext cx="1817162" cy="32681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5" name="Isosceles Triangle 46"/>
            <p:cNvSpPr/>
            <p:nvPr/>
          </p:nvSpPr>
          <p:spPr>
            <a:xfrm>
              <a:off x="-2" y="4021666"/>
              <a:ext cx="448735" cy="2844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47" name="Rectangle 4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8" name="Straight Connector 52"/>
          <p:cNvSpPr/>
          <p:nvPr/>
        </p:nvSpPr>
        <p:spPr>
          <a:xfrm>
            <a:off x="3953376" y="-1"/>
            <a:ext cx="1219201" cy="6858002"/>
          </a:xfrm>
          <a:prstGeom prst="line">
            <a:avLst/>
          </a:prstGeom>
          <a:ln cap="rnd">
            <a:solidFill>
              <a:srgbClr val="31489F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9" name="Straight Connector 54"/>
          <p:cNvSpPr/>
          <p:nvPr/>
        </p:nvSpPr>
        <p:spPr>
          <a:xfrm flipH="1">
            <a:off x="2133040" y="3681412"/>
            <a:ext cx="4763562" cy="3176589"/>
          </a:xfrm>
          <a:prstGeom prst="line">
            <a:avLst/>
          </a:prstGeom>
          <a:ln cap="rnd">
            <a:solidFill>
              <a:srgbClr val="FFFFFF">
                <a:alpha val="80000"/>
              </a:srgbClr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50" name="Rectangle 23"/>
          <p:cNvSpPr/>
          <p:nvPr/>
        </p:nvSpPr>
        <p:spPr>
          <a:xfrm>
            <a:off x="3324631" y="-8467"/>
            <a:ext cx="3007351" cy="68664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692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1469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1" name="Rectangle 25"/>
          <p:cNvSpPr/>
          <p:nvPr/>
        </p:nvSpPr>
        <p:spPr>
          <a:xfrm>
            <a:off x="3746596" y="-8467"/>
            <a:ext cx="2588560" cy="68664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10092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2" name="Isosceles Triangle 60"/>
          <p:cNvSpPr/>
          <p:nvPr/>
        </p:nvSpPr>
        <p:spPr>
          <a:xfrm>
            <a:off x="3075488" y="3048000"/>
            <a:ext cx="3259667" cy="381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2">
              <a:alpha val="72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3" name="Rectangle 27"/>
          <p:cNvSpPr/>
          <p:nvPr/>
        </p:nvSpPr>
        <p:spPr>
          <a:xfrm>
            <a:off x="3477655" y="-8467"/>
            <a:ext cx="2854328" cy="68664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18697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12B2EB">
              <a:alpha val="7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4" name="Isosceles Triangle 64"/>
          <p:cNvSpPr/>
          <p:nvPr/>
        </p:nvSpPr>
        <p:spPr>
          <a:xfrm>
            <a:off x="4514820" y="3589866"/>
            <a:ext cx="1817161" cy="32681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5" name="Başlık 3"/>
          <p:cNvSpPr txBox="1">
            <a:spLocks noGrp="1"/>
          </p:cNvSpPr>
          <p:nvPr>
            <p:ph type="title"/>
          </p:nvPr>
        </p:nvSpPr>
        <p:spPr>
          <a:xfrm>
            <a:off x="677332" y="609599"/>
            <a:ext cx="3843379" cy="5175627"/>
          </a:xfrm>
          <a:prstGeom prst="rect">
            <a:avLst/>
          </a:prstGeom>
        </p:spPr>
        <p:txBody>
          <a:bodyPr anchor="ctr"/>
          <a:lstStyle>
            <a:lvl1pPr algn="l">
              <a:defRPr sz="3600" spc="-100">
                <a:solidFill>
                  <a:srgbClr val="FFFFFF"/>
                </a:solidFill>
              </a:defRPr>
            </a:lvl1pPr>
          </a:lstStyle>
          <a:p>
            <a:r>
              <a:t>DRIVER DROWSINESS DETECTION</a:t>
            </a:r>
          </a:p>
        </p:txBody>
      </p:sp>
      <p:sp>
        <p:nvSpPr>
          <p:cNvPr id="156" name="Alt Başlık 4"/>
          <p:cNvSpPr txBox="1">
            <a:spLocks noGrp="1"/>
          </p:cNvSpPr>
          <p:nvPr>
            <p:ph type="body" sz="half" idx="1"/>
          </p:nvPr>
        </p:nvSpPr>
        <p:spPr>
          <a:xfrm>
            <a:off x="6673653" y="841187"/>
            <a:ext cx="5511298" cy="5175626"/>
          </a:xfrm>
          <a:prstGeom prst="rect">
            <a:avLst/>
          </a:prstGeom>
        </p:spPr>
        <p:txBody>
          <a:bodyPr anchor="ctr"/>
          <a:lstStyle/>
          <a:p>
            <a:pPr marL="342900" indent="-342900" algn="l">
              <a:buClr>
                <a:schemeClr val="accent1"/>
              </a:buClr>
              <a:buSzPct val="80000"/>
              <a:buFont typeface="Arial"/>
              <a:buChar char="•"/>
            </a:pPr>
            <a:r>
              <a:t>Ayşenur YILMAZ 		   </a:t>
            </a:r>
          </a:p>
          <a:p>
            <a:pPr marL="342900" indent="-342900" algn="l">
              <a:buClr>
                <a:schemeClr val="accent1"/>
              </a:buClr>
              <a:buSzPct val="80000"/>
              <a:buFont typeface="Arial"/>
              <a:buChar char="•"/>
            </a:pPr>
            <a:r>
              <a:t>Mustafa Abdullah HAKKOZ 	   </a:t>
            </a:r>
          </a:p>
          <a:p>
            <a:pPr marL="342900" indent="-342900" algn="l">
              <a:buClr>
                <a:schemeClr val="accent1"/>
              </a:buClr>
              <a:buSzPct val="80000"/>
              <a:buFont typeface="Arial"/>
              <a:buChar char="•"/>
            </a:pPr>
            <a:r>
              <a:t>Mahmut AKTAŞ 		   </a:t>
            </a:r>
          </a:p>
          <a:p>
            <a:pPr algn="l">
              <a:buClr>
                <a:schemeClr val="accent1"/>
              </a:buClr>
              <a:buSzPct val="80000"/>
              <a:buFont typeface="Calibri"/>
              <a:buChar char="u"/>
            </a:pPr>
            <a:endParaRPr/>
          </a:p>
          <a:p>
            <a:pPr lvl="1" indent="457200" algn="l">
              <a:spcBef>
                <a:spcPts val="400"/>
              </a:spcBef>
              <a:defRPr sz="1800"/>
            </a:pPr>
            <a:r>
              <a:t>Advisor: Prof. Dr. Çiğdem EROĞLU ERDEM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/>
            </a:gs>
            <a:gs pos="54000">
              <a:srgbClr val="FFFFFF"/>
            </a:gs>
            <a:gs pos="100000">
              <a:srgbClr val="D4CBBF"/>
            </a:gs>
          </a:gsLst>
          <a:lin ang="2519999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Başlık 1"/>
          <p:cNvSpPr txBox="1">
            <a:spLocks noGrp="1"/>
          </p:cNvSpPr>
          <p:nvPr>
            <p:ph type="title"/>
          </p:nvPr>
        </p:nvSpPr>
        <p:spPr>
          <a:xfrm>
            <a:off x="1057880" y="219493"/>
            <a:ext cx="10058401" cy="1450758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r>
              <a:t>Processing Videos </a:t>
            </a:r>
          </a:p>
        </p:txBody>
      </p:sp>
      <p:grpSp>
        <p:nvGrpSpPr>
          <p:cNvPr id="226" name="Group 7"/>
          <p:cNvGrpSpPr/>
          <p:nvPr/>
        </p:nvGrpSpPr>
        <p:grpSpPr>
          <a:xfrm>
            <a:off x="1184109" y="1869929"/>
            <a:ext cx="8898468" cy="788360"/>
            <a:chOff x="0" y="0"/>
            <a:chExt cx="8898466" cy="788359"/>
          </a:xfrm>
        </p:grpSpPr>
        <p:sp>
          <p:nvSpPr>
            <p:cNvPr id="224" name="Rectangle 6"/>
            <p:cNvSpPr/>
            <p:nvPr/>
          </p:nvSpPr>
          <p:spPr>
            <a:xfrm>
              <a:off x="0" y="0"/>
              <a:ext cx="8898467" cy="771525"/>
            </a:xfrm>
            <a:prstGeom prst="rect">
              <a:avLst/>
            </a:prstGeom>
            <a:solidFill>
              <a:schemeClr val="accent1"/>
            </a:solidFill>
            <a:ln w="15875" cap="flat">
              <a:solidFill>
                <a:srgbClr val="738B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5" name="TextBox 3"/>
            <p:cNvSpPr txBox="1"/>
            <p:nvPr/>
          </p:nvSpPr>
          <p:spPr>
            <a:xfrm>
              <a:off x="94994" y="163172"/>
              <a:ext cx="8708476" cy="6251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r>
                <a:t>Implementation of the project starts with </a:t>
              </a:r>
              <a:r>
                <a:rPr b="1"/>
                <a:t>Processing Videos Phase</a:t>
              </a:r>
              <a:r>
                <a:t> which includes steps; </a:t>
              </a:r>
            </a:p>
          </p:txBody>
        </p:sp>
      </p:grpSp>
      <p:grpSp>
        <p:nvGrpSpPr>
          <p:cNvPr id="229" name="Grup 13"/>
          <p:cNvGrpSpPr/>
          <p:nvPr/>
        </p:nvGrpSpPr>
        <p:grpSpPr>
          <a:xfrm>
            <a:off x="1057879" y="2998117"/>
            <a:ext cx="5094817" cy="2860676"/>
            <a:chOff x="0" y="0"/>
            <a:chExt cx="5094816" cy="2860675"/>
          </a:xfrm>
        </p:grpSpPr>
        <p:sp>
          <p:nvSpPr>
            <p:cNvPr id="227" name="Rounded Rectangle 8"/>
            <p:cNvSpPr/>
            <p:nvPr/>
          </p:nvSpPr>
          <p:spPr>
            <a:xfrm>
              <a:off x="0" y="0"/>
              <a:ext cx="5094817" cy="2860675"/>
            </a:xfrm>
            <a:prstGeom prst="roundRect">
              <a:avLst>
                <a:gd name="adj" fmla="val 16667"/>
              </a:avLst>
            </a:prstGeom>
            <a:solidFill>
              <a:srgbClr val="AFAF9E"/>
            </a:solidFill>
            <a:ln w="15875" cap="flat">
              <a:solidFill>
                <a:srgbClr val="738B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8" name="TextBox 5"/>
            <p:cNvSpPr txBox="1"/>
            <p:nvPr/>
          </p:nvSpPr>
          <p:spPr>
            <a:xfrm>
              <a:off x="293369" y="243840"/>
              <a:ext cx="4508077" cy="23706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b="1"/>
              </a:pPr>
              <a:r>
                <a:t>3) Predicting Facial Landmarks</a:t>
              </a:r>
              <a:r>
                <a:rPr b="0"/>
                <a:t> </a:t>
              </a:r>
            </a:p>
            <a:p>
              <a:pPr>
                <a:defRPr sz="1600"/>
              </a:pPr>
              <a:endParaRPr b="0"/>
            </a:p>
            <a:p>
              <a:pPr marL="285750" indent="-285750">
                <a:buSzPct val="100000"/>
                <a:buFont typeface="Arial"/>
                <a:buChar char="•"/>
                <a:defRPr sz="1600" b="1"/>
              </a:pPr>
              <a:r>
                <a:t>Dlib’s shape_predictor</a:t>
              </a:r>
              <a:r>
                <a:rPr b="0"/>
                <a:t> method</a:t>
              </a:r>
            </a:p>
            <a:p>
              <a:pPr marL="285750" indent="-285750">
                <a:buSzPct val="100000"/>
                <a:buFont typeface="Arial"/>
                <a:buChar char="•"/>
                <a:defRPr sz="1600"/>
              </a:pPr>
              <a:endParaRPr b="0"/>
            </a:p>
            <a:p>
              <a:pPr marL="285750" indent="-285750">
                <a:buSzPct val="100000"/>
                <a:buFont typeface="Arial"/>
                <a:buChar char="•"/>
                <a:defRPr sz="1600"/>
              </a:pPr>
              <a:r>
                <a:t>Pre-trained model of an ensemble of regression trees to predict 68 facial landmarks</a:t>
              </a:r>
              <a:endParaRPr b="1"/>
            </a:p>
            <a:p>
              <a:pPr marL="285750" indent="-285750">
                <a:buSzPct val="100000"/>
                <a:buFont typeface="Arial"/>
                <a:buChar char="•"/>
                <a:defRPr sz="1600" b="1"/>
              </a:pPr>
              <a:endParaRPr b="1"/>
            </a:p>
            <a:p>
              <a:pPr marL="285750" indent="-285750">
                <a:buSzPct val="100000"/>
                <a:buFont typeface="Arial"/>
                <a:buChar char="•"/>
                <a:defRPr sz="1600" b="1"/>
              </a:pPr>
              <a:r>
                <a:t> </a:t>
              </a:r>
              <a:r>
                <a:rPr b="0"/>
                <a:t>All of the features will be used in later phases, are extracted from these positional landmarks.</a:t>
              </a:r>
            </a:p>
          </p:txBody>
        </p:sp>
      </p:grpSp>
      <p:pic>
        <p:nvPicPr>
          <p:cNvPr id="230" name="image17.jpg" descr="image1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4920" y="2998118"/>
            <a:ext cx="3548380" cy="2860676"/>
          </a:xfrm>
          <a:prstGeom prst="rect">
            <a:avLst/>
          </a:prstGeom>
          <a:ln w="12700">
            <a:miter lim="400000"/>
          </a:ln>
          <a:effectLst>
            <a:outerShdw blurRad="1905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/>
            </a:gs>
            <a:gs pos="54000">
              <a:srgbClr val="FFFFFF"/>
            </a:gs>
            <a:gs pos="100000">
              <a:srgbClr val="D4CBBF"/>
            </a:gs>
          </a:gsLst>
          <a:lin ang="2519999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Başlık 1"/>
          <p:cNvSpPr txBox="1">
            <a:spLocks noGrp="1"/>
          </p:cNvSpPr>
          <p:nvPr>
            <p:ph type="title"/>
          </p:nvPr>
        </p:nvSpPr>
        <p:spPr>
          <a:xfrm>
            <a:off x="1057880" y="219493"/>
            <a:ext cx="10058401" cy="1450758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r>
              <a:t>Processing Videos </a:t>
            </a:r>
          </a:p>
        </p:txBody>
      </p:sp>
      <p:pic>
        <p:nvPicPr>
          <p:cNvPr id="233" name="sleepyCombination_show_drowsiness" descr="sleepyCombination_show_drowsiness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50239" y="1771199"/>
            <a:ext cx="6091521" cy="4568641"/>
          </a:xfrm>
          <a:prstGeom prst="rect">
            <a:avLst/>
          </a:prstGeom>
          <a:ln w="12700">
            <a:miter lim="400000"/>
          </a:ln>
          <a:effectLst>
            <a:outerShdw blurRad="292100" dist="139700" dir="2700000" rotWithShape="0">
              <a:srgbClr val="333333">
                <a:alpha val="64999"/>
              </a:srgbClr>
            </a:outerShdw>
          </a:effectLst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2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3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Feature Extraction Phase: Frame-based"/>
          <p:cNvSpPr txBox="1">
            <a:spLocks noGrp="1"/>
          </p:cNvSpPr>
          <p:nvPr>
            <p:ph type="title"/>
          </p:nvPr>
        </p:nvSpPr>
        <p:spPr>
          <a:xfrm>
            <a:off x="1066800" y="83403"/>
            <a:ext cx="10058400" cy="1450757"/>
          </a:xfrm>
          <a:prstGeom prst="rect">
            <a:avLst/>
          </a:prstGeom>
        </p:spPr>
        <p:txBody>
          <a:bodyPr/>
          <a:lstStyle/>
          <a:p>
            <a:pPr>
              <a:defRPr spc="-100"/>
            </a:pPr>
            <a:r>
              <a:t> Feature Extraction Phase: Frame-based</a:t>
            </a:r>
          </a:p>
        </p:txBody>
      </p:sp>
      <p:pic>
        <p:nvPicPr>
          <p:cNvPr id="236" name="image7.png" descr="image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732" y="2613025"/>
            <a:ext cx="3695701" cy="2038350"/>
          </a:xfrm>
          <a:prstGeom prst="rect">
            <a:avLst/>
          </a:prstGeom>
          <a:ln w="12700">
            <a:miter lim="400000"/>
          </a:ln>
          <a:effectLst>
            <a:outerShdw blurRad="190500" rotWithShape="0">
              <a:srgbClr val="000000">
                <a:alpha val="70000"/>
              </a:srgbClr>
            </a:outerShdw>
          </a:effectLst>
        </p:spPr>
      </p:pic>
      <p:grpSp>
        <p:nvGrpSpPr>
          <p:cNvPr id="239" name="Dikdörtgen: Köşeleri Yuvarlatılmış 6"/>
          <p:cNvGrpSpPr/>
          <p:nvPr/>
        </p:nvGrpSpPr>
        <p:grpSpPr>
          <a:xfrm>
            <a:off x="904011" y="5323840"/>
            <a:ext cx="4282658" cy="1109871"/>
            <a:chOff x="0" y="0"/>
            <a:chExt cx="4674370" cy="1109869"/>
          </a:xfrm>
        </p:grpSpPr>
        <p:sp>
          <p:nvSpPr>
            <p:cNvPr id="237" name="Rounded Rectangle"/>
            <p:cNvSpPr/>
            <p:nvPr/>
          </p:nvSpPr>
          <p:spPr>
            <a:xfrm>
              <a:off x="0" y="0"/>
              <a:ext cx="4674371" cy="911655"/>
            </a:xfrm>
            <a:prstGeom prst="roundRect">
              <a:avLst>
                <a:gd name="adj" fmla="val 16667"/>
              </a:avLst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8" name="Rectangle"/>
                <p:cNvSpPr txBox="1"/>
                <p:nvPr/>
              </p:nvSpPr>
              <p:spPr>
                <a:xfrm>
                  <a:off x="101122" y="44502"/>
                  <a:ext cx="4444766" cy="1065368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t">
                  <a:noAutofit/>
                </a:bodyPr>
                <a:lstStyle>
                  <a:lvl1pPr>
                    <a:defRPr>
                      <a:latin typeface="Cambria Math"/>
                      <a:ea typeface="Cambria Math"/>
                      <a:cs typeface="Cambria Math"/>
                      <a:sym typeface="Cambria Math"/>
                    </a:defRPr>
                  </a:lvl1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𝐸𝐴𝑅</m:t>
                        </m:r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)= </m:t>
                        </m:r>
                        <m:f>
                          <m:fPr>
                            <m:ctrlP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‖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‖+‖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‖</m:t>
                            </m:r>
                          </m:num>
                          <m:den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2‖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‖</m:t>
                            </m:r>
                          </m:den>
                        </m:f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</m:oMath>
                    </m:oMathPara>
                  </a14:m>
                  <a:endParaRPr/>
                </a:p>
              </p:txBody>
            </p:sp>
          </mc:Choice>
          <mc:Fallback xmlns="">
            <p:sp>
              <p:nvSpPr>
                <p:cNvPr id="238" name="Rectangle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1122" y="44502"/>
                  <a:ext cx="4444766" cy="1065368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240" name="image5.png" descr="image5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3148" y="2580800"/>
            <a:ext cx="1584961" cy="2123441"/>
          </a:xfrm>
          <a:prstGeom prst="rect">
            <a:avLst/>
          </a:prstGeom>
          <a:ln w="12700">
            <a:miter lim="400000"/>
          </a:ln>
          <a:effectLst>
            <a:outerShdw blurRad="190500" rotWithShape="0">
              <a:srgbClr val="000000">
                <a:alpha val="70000"/>
              </a:srgbClr>
            </a:outerShdw>
          </a:effectLst>
        </p:spPr>
      </p:pic>
      <p:grpSp>
        <p:nvGrpSpPr>
          <p:cNvPr id="243" name="Dikdörtgen: Köşeleri Yuvarlatılmış 12"/>
          <p:cNvGrpSpPr/>
          <p:nvPr/>
        </p:nvGrpSpPr>
        <p:grpSpPr>
          <a:xfrm>
            <a:off x="7712851" y="5371913"/>
            <a:ext cx="2995790" cy="1013723"/>
            <a:chOff x="0" y="0"/>
            <a:chExt cx="3154950" cy="1013721"/>
          </a:xfrm>
        </p:grpSpPr>
        <p:sp>
          <p:nvSpPr>
            <p:cNvPr id="241" name="Rounded Rectangle"/>
            <p:cNvSpPr/>
            <p:nvPr/>
          </p:nvSpPr>
          <p:spPr>
            <a:xfrm>
              <a:off x="0" y="0"/>
              <a:ext cx="3154951" cy="894085"/>
            </a:xfrm>
            <a:prstGeom prst="roundRect">
              <a:avLst>
                <a:gd name="adj" fmla="val 16667"/>
              </a:avLst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2" name="Rectangle"/>
                <p:cNvSpPr txBox="1"/>
                <p:nvPr/>
              </p:nvSpPr>
              <p:spPr>
                <a:xfrm>
                  <a:off x="99173" y="43645"/>
                  <a:ext cx="3004439" cy="970077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t">
                  <a:noAutofit/>
                </a:bodyPr>
                <a:lstStyle>
                  <a:lvl1pPr>
                    <a:defRPr>
                      <a:latin typeface="Cambria Math"/>
                      <a:ea typeface="Cambria Math"/>
                      <a:cs typeface="Cambria Math"/>
                      <a:sym typeface="Cambria Math"/>
                    </a:defRPr>
                  </a:lvl1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𝑀𝐴𝑅</m:t>
                        </m:r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)= </m:t>
                        </m:r>
                        <m:f>
                          <m:fPr>
                            <m:ctrlP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‖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63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67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‖</m:t>
                            </m:r>
                          </m:num>
                          <m:den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‖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61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65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‖</m:t>
                            </m:r>
                          </m:den>
                        </m:f>
                      </m:oMath>
                    </m:oMathPara>
                  </a14:m>
                  <a:endParaRPr/>
                </a:p>
              </p:txBody>
            </p:sp>
          </mc:Choice>
          <mc:Fallback xmlns="">
            <p:sp>
              <p:nvSpPr>
                <p:cNvPr id="242" name="Rectangle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173" y="43645"/>
                  <a:ext cx="3004439" cy="970077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44" name="Mouth Aspect Ratio(MAR):"/>
          <p:cNvSpPr txBox="1"/>
          <p:nvPr/>
        </p:nvSpPr>
        <p:spPr>
          <a:xfrm>
            <a:off x="7712850" y="1907048"/>
            <a:ext cx="3154951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000" u="sng"/>
            </a:lvl1pPr>
          </a:lstStyle>
          <a:p>
            <a:r>
              <a:rPr dirty="0"/>
              <a:t>Mouth Aspect Ratio</a:t>
            </a:r>
            <a:r>
              <a:rPr lang="tr-TR"/>
              <a:t> </a:t>
            </a:r>
            <a:r>
              <a:t>(MAR):</a:t>
            </a:r>
          </a:p>
        </p:txBody>
      </p:sp>
      <p:sp>
        <p:nvSpPr>
          <p:cNvPr id="245" name="Ear Aspect Ratio(EAR):"/>
          <p:cNvSpPr txBox="1"/>
          <p:nvPr/>
        </p:nvSpPr>
        <p:spPr>
          <a:xfrm>
            <a:off x="1795341" y="1907048"/>
            <a:ext cx="2891712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000" u="sng"/>
            </a:lvl1pPr>
          </a:lstStyle>
          <a:p>
            <a:r>
              <a:rPr dirty="0"/>
              <a:t>E</a:t>
            </a:r>
            <a:r>
              <a:rPr lang="tr-TR" dirty="0"/>
              <a:t>ye</a:t>
            </a:r>
            <a:r>
              <a:rPr dirty="0"/>
              <a:t> Aspect Ratio</a:t>
            </a:r>
            <a:r>
              <a:rPr lang="tr-TR" dirty="0"/>
              <a:t> </a:t>
            </a:r>
            <a:r>
              <a:rPr dirty="0"/>
              <a:t>(EAR):</a:t>
            </a:r>
          </a:p>
        </p:txBody>
      </p:sp>
      <p:sp>
        <p:nvSpPr>
          <p:cNvPr id="246" name="Line"/>
          <p:cNvSpPr/>
          <p:nvPr/>
        </p:nvSpPr>
        <p:spPr>
          <a:xfrm flipV="1">
            <a:off x="6499347" y="1742279"/>
            <a:ext cx="1" cy="4694370"/>
          </a:xfrm>
          <a:prstGeom prst="line">
            <a:avLst/>
          </a:prstGeom>
          <a:ln w="50800">
            <a:solidFill>
              <a:schemeClr val="accent1">
                <a:lumOff val="15882"/>
              </a:schemeClr>
            </a:solidFill>
            <a:prstDash val="sysDot"/>
            <a:miter lim="400000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Başlık 1"/>
          <p:cNvSpPr txBox="1">
            <a:spLocks noGrp="1"/>
          </p:cNvSpPr>
          <p:nvPr>
            <p:ph type="title"/>
          </p:nvPr>
        </p:nvSpPr>
        <p:spPr>
          <a:xfrm>
            <a:off x="909253" y="0"/>
            <a:ext cx="11139528" cy="1320800"/>
          </a:xfrm>
          <a:prstGeom prst="rect">
            <a:avLst/>
          </a:prstGeom>
        </p:spPr>
        <p:txBody>
          <a:bodyPr/>
          <a:lstStyle/>
          <a:p>
            <a:pPr>
              <a:defRPr spc="-100"/>
            </a:pPr>
            <a:r>
              <a:t> Feature Extraction Phase: Frame-based</a:t>
            </a:r>
          </a:p>
        </p:txBody>
      </p:sp>
      <p:pic>
        <p:nvPicPr>
          <p:cNvPr id="249" name="image22.png" descr="image2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6436" y="2170356"/>
            <a:ext cx="3731114" cy="2373658"/>
          </a:xfrm>
          <a:prstGeom prst="rect">
            <a:avLst/>
          </a:prstGeom>
          <a:ln w="12700">
            <a:miter lim="400000"/>
          </a:ln>
          <a:effectLst>
            <a:outerShdw blurRad="190500" rotWithShape="0">
              <a:srgbClr val="000000">
                <a:alpha val="70000"/>
              </a:srgbClr>
            </a:outerShdw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50" name="Dikdörtgen 15"/>
              <p:cNvSpPr txBox="1"/>
              <p:nvPr/>
            </p:nvSpPr>
            <p:spPr>
              <a:xfrm>
                <a:off x="709487" y="3106049"/>
                <a:ext cx="2790836" cy="645902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𝐸𝐶</m:t>
                      </m:r>
                      <m:d>
                        <m:dPr>
                          <m:ctrlP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</m:d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4×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×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𝑃𝑢𝑝𝑖𝑙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𝐴𝑟𝑒𝑎</m:t>
                          </m:r>
                        </m:num>
                        <m:den>
                          <m:sSup>
                            <m:sSupPr>
                              <m:ctrlPr>
                                <a:rPr sz="1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𝐸𝑦𝑒</m:t>
                                  </m:r>
                                  <m:r>
                                    <a:rPr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𝑃𝑒𝑟𝑖𝑚𝑒𝑡𝑒𝑟</m:t>
                                  </m:r>
                                </m:e>
                              </m:d>
                            </m:e>
                            <m:sup>
                              <m:r>
                                <a:rPr sz="1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/>
              </a:p>
            </p:txBody>
          </p:sp>
        </mc:Choice>
        <mc:Fallback xmlns="">
          <p:sp>
            <p:nvSpPr>
              <p:cNvPr id="250" name="Dikdörtgen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9487" y="3106049"/>
                <a:ext cx="2790836" cy="645902"/>
              </a:xfrm>
              <a:prstGeom prst="rect">
                <a:avLst/>
              </a:prstGeom>
              <a:blipFill>
                <a:blip r:embed="rId4"/>
                <a:stretch>
                  <a:fillRect r="-873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1" name="Dikdörtgen 16"/>
              <p:cNvSpPr txBox="1"/>
              <p:nvPr/>
            </p:nvSpPr>
            <p:spPr>
              <a:xfrm>
                <a:off x="749612" y="4194716"/>
                <a:ext cx="3354052" cy="756087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𝑃𝑢𝑝𝑖𝑙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𝐴𝑟𝑒𝑎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sSup>
                        <m:sSupPr>
                          <m:ctrlP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sz="1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‖</m:t>
                                  </m:r>
                                  <m:sSub>
                                    <m:sSubPr>
                                      <m:ctrlPr>
                                        <a:rPr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38</m:t>
                                      </m:r>
                                    </m:sub>
                                  </m:sSub>
                                  <m:r>
                                    <a:rPr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sz="1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41</m:t>
                                      </m:r>
                                    </m:sub>
                                  </m:sSub>
                                  <m:r>
                                    <a:rPr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‖</m:t>
                                  </m:r>
                                </m:num>
                                <m:den>
                                  <m:r>
                                    <a:rPr sz="1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𝜋</m:t>
                      </m:r>
                    </m:oMath>
                  </m:oMathPara>
                </a14:m>
                <a:endParaRPr/>
              </a:p>
            </p:txBody>
          </p:sp>
        </mc:Choice>
        <mc:Fallback xmlns="">
          <p:sp>
            <p:nvSpPr>
              <p:cNvPr id="251" name="Dikdörtgen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612" y="4194716"/>
                <a:ext cx="3354052" cy="756087"/>
              </a:xfrm>
              <a:prstGeom prst="rect">
                <a:avLst/>
              </a:prstGeom>
              <a:blipFill>
                <a:blip r:embed="rId5"/>
                <a:stretch>
                  <a:fillRect r="-909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2" name="Dikdörtgen 17"/>
              <p:cNvSpPr txBox="1"/>
              <p:nvPr/>
            </p:nvSpPr>
            <p:spPr>
              <a:xfrm>
                <a:off x="640991" y="5393569"/>
                <a:ext cx="10486836" cy="48041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val="1"/>
                </a:ext>
              </a:extLst>
            </p:spPr>
            <p:txBody>
              <a:bodyPr lIns="45719" rIns="45719">
                <a:spAutoFit/>
              </a:bodyPr>
              <a:lstStyle/>
              <a:p>
                <a:pPr>
                  <a:lnSpc>
                    <a:spcPct val="107000"/>
                  </a:lnSpc>
                  <a:spcBef>
                    <a:spcPts val="800"/>
                  </a:spcBef>
                  <a:defRPr>
                    <a:latin typeface="Cambria Math"/>
                    <a:ea typeface="Cambria Math"/>
                    <a:cs typeface="Cambria Math"/>
                    <a:sym typeface="Cambria Math"/>
                  </a:defRPr>
                </a:pPr>
                <a14:m>
                  <m:oMath xmlns:m="http://schemas.openxmlformats.org/officeDocument/2006/math">
                    <m:r>
                      <a:rPr sz="1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𝐸𝑦𝑒</m:t>
                    </m:r>
                    <m:r>
                      <a:rPr sz="1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sz="1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𝑃𝑒𝑟𝑖𝑚𝑒𝑡𝑒𝑟</m:t>
                    </m:r>
                    <m:r>
                      <a:rPr sz="1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 ‖</m:t>
                    </m:r>
                    <m:sSub>
                      <m:sSubPr>
                        <m:ctrlP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37</m:t>
                        </m:r>
                      </m:sub>
                    </m:sSub>
                    <m:r>
                      <a:rPr sz="1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38</m:t>
                        </m:r>
                      </m:sub>
                    </m:sSub>
                    <m:r>
                      <a:rPr sz="1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‖+‖</m:t>
                    </m:r>
                    <m:sSub>
                      <m:sSubPr>
                        <m:ctrlP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38</m:t>
                        </m:r>
                      </m:sub>
                    </m:sSub>
                    <m:r>
                      <a:rPr sz="1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39</m:t>
                        </m:r>
                      </m:sub>
                    </m:sSub>
                    <m:r>
                      <a:rPr sz="1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‖+‖</m:t>
                    </m:r>
                    <m:sSub>
                      <m:sSubPr>
                        <m:ctrlP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39</m:t>
                        </m:r>
                      </m:sub>
                    </m:sSub>
                    <m:r>
                      <a:rPr sz="1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40</m:t>
                        </m:r>
                      </m:sub>
                    </m:sSub>
                    <m:r>
                      <a:rPr sz="1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‖+</m:t>
                    </m:r>
                  </m:oMath>
                </a14:m>
                <a:r>
                  <a:rPr>
                    <a:latin typeface="Calibri"/>
                    <a:ea typeface="Calibri"/>
                    <a:cs typeface="Calibri"/>
                    <a:sym typeface="Calibri"/>
                  </a:rPr>
                  <a:t> </a:t>
                </a:r>
                <a14:m>
                  <m:oMath xmlns:m="http://schemas.openxmlformats.org/officeDocument/2006/math">
                    <m:r>
                      <a:rPr sz="1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‖</m:t>
                    </m:r>
                    <m:sSub>
                      <m:sSubPr>
                        <m:ctrlPr>
                          <a:rPr sz="1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1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sz="1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40</m:t>
                        </m:r>
                      </m:sub>
                    </m:sSub>
                    <m:r>
                      <a:rPr sz="1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sz="1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1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sz="1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41</m:t>
                        </m:r>
                      </m:sub>
                    </m:sSub>
                    <m:r>
                      <a:rPr sz="1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‖+‖</m:t>
                    </m:r>
                    <m:sSub>
                      <m:sSubPr>
                        <m:ctrlPr>
                          <a:rPr sz="1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1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sz="1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41</m:t>
                        </m:r>
                      </m:sub>
                    </m:sSub>
                    <m:r>
                      <a:rPr sz="1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sz="1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1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sz="1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42</m:t>
                        </m:r>
                      </m:sub>
                    </m:sSub>
                    <m:r>
                      <a:rPr sz="1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‖+‖</m:t>
                    </m:r>
                    <m:sSub>
                      <m:sSubPr>
                        <m:ctrlPr>
                          <a:rPr sz="1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1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sz="1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42</m:t>
                        </m:r>
                      </m:sub>
                    </m:sSub>
                    <m:r>
                      <a:rPr sz="1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sz="1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1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sz="1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37</m:t>
                        </m:r>
                      </m:sub>
                    </m:sSub>
                    <m:r>
                      <a:rPr sz="1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‖</m:t>
                    </m:r>
                  </m:oMath>
                </a14:m>
                <a:endParaRPr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mc:Choice>
        <mc:Fallback xmlns="">
          <p:sp>
            <p:nvSpPr>
              <p:cNvPr id="252" name="Dikdörtgen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0991" y="5393569"/>
                <a:ext cx="10486836" cy="480410"/>
              </a:xfrm>
              <a:prstGeom prst="rect">
                <a:avLst/>
              </a:prstGeom>
              <a:blipFill>
                <a:blip r:embed="rId6"/>
                <a:stretch>
                  <a:fillRect l="-581" b="-59494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3" name="Eye Circularity(EC):"/>
          <p:cNvSpPr txBox="1"/>
          <p:nvPr/>
        </p:nvSpPr>
        <p:spPr>
          <a:xfrm>
            <a:off x="1192769" y="2000264"/>
            <a:ext cx="2910895" cy="340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000" u="sng"/>
            </a:lvl1pPr>
          </a:lstStyle>
          <a:p>
            <a:r>
              <a:rPr dirty="0"/>
              <a:t>Eye Circularity(EC):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Picture Placeholder 2" descr="Picture Placeholder 2"/>
          <p:cNvPicPr>
            <a:picLocks noGrp="1" noChangeAspect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-1" y="1942917"/>
            <a:ext cx="12192001" cy="4915083"/>
          </a:xfrm>
          <a:prstGeom prst="rect">
            <a:avLst/>
          </a:prstGeom>
        </p:spPr>
      </p:pic>
      <p:sp>
        <p:nvSpPr>
          <p:cNvPr id="256" name="Feature Extraction Phase: Frame-based"/>
          <p:cNvSpPr txBox="1">
            <a:spLocks noGrp="1"/>
          </p:cNvSpPr>
          <p:nvPr>
            <p:ph type="title"/>
          </p:nvPr>
        </p:nvSpPr>
        <p:spPr>
          <a:xfrm>
            <a:off x="790719" y="338666"/>
            <a:ext cx="11139529" cy="1320801"/>
          </a:xfrm>
          <a:prstGeom prst="rect">
            <a:avLst/>
          </a:prstGeom>
        </p:spPr>
        <p:txBody>
          <a:bodyPr lIns="45719" tIns="45719" rIns="45719" bIns="45719"/>
          <a:lstStyle/>
          <a:p>
            <a:pPr>
              <a:defRPr sz="4800" spc="-100">
                <a:solidFill>
                  <a:srgbClr val="404040"/>
                </a:solidFill>
              </a:defRPr>
            </a:pPr>
            <a:r>
              <a:t> Feature Extraction Phase: Frame-based</a:t>
            </a:r>
          </a:p>
        </p:txBody>
      </p:sp>
      <p:sp>
        <p:nvSpPr>
          <p:cNvPr id="257" name="Mouth over Eye(MOE):"/>
          <p:cNvSpPr txBox="1"/>
          <p:nvPr/>
        </p:nvSpPr>
        <p:spPr>
          <a:xfrm>
            <a:off x="978322" y="2618989"/>
            <a:ext cx="2469764" cy="340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 u="sng"/>
            </a:lvl1pPr>
          </a:lstStyle>
          <a:p>
            <a:r>
              <a:t>Mouth over Eye(MOE):</a:t>
            </a:r>
          </a:p>
        </p:txBody>
      </p:sp>
      <p:sp>
        <p:nvSpPr>
          <p:cNvPr id="258" name="PERCLOS:"/>
          <p:cNvSpPr txBox="1"/>
          <p:nvPr/>
        </p:nvSpPr>
        <p:spPr>
          <a:xfrm>
            <a:off x="7025344" y="2466589"/>
            <a:ext cx="1474075" cy="6449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000" u="sng"/>
            </a:lvl1pPr>
          </a:lstStyle>
          <a:p>
            <a:r>
              <a:t>PERCLOS:</a:t>
            </a:r>
          </a:p>
        </p:txBody>
      </p:sp>
      <p:grpSp>
        <p:nvGrpSpPr>
          <p:cNvPr id="264" name="Dikdörtgen: Köşeleri Yuvarlatılmış 15"/>
          <p:cNvGrpSpPr/>
          <p:nvPr/>
        </p:nvGrpSpPr>
        <p:grpSpPr>
          <a:xfrm>
            <a:off x="978322" y="4058978"/>
            <a:ext cx="2583310" cy="1019066"/>
            <a:chOff x="0" y="0"/>
            <a:chExt cx="3643834" cy="1415449"/>
          </a:xfrm>
          <a:noFill/>
        </p:grpSpPr>
        <p:sp>
          <p:nvSpPr>
            <p:cNvPr id="262" name="Rounded Rectangle"/>
            <p:cNvSpPr/>
            <p:nvPr/>
          </p:nvSpPr>
          <p:spPr>
            <a:xfrm>
              <a:off x="0" y="0"/>
              <a:ext cx="3643835" cy="933249"/>
            </a:xfrm>
            <a:prstGeom prst="roundRect">
              <a:avLst>
                <a:gd name="adj" fmla="val 16667"/>
              </a:avLst>
            </a:prstGeom>
            <a:grpFill/>
            <a:ln w="1587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3" name="MOE"/>
                <p:cNvSpPr txBox="1"/>
                <p:nvPr/>
              </p:nvSpPr>
              <p:spPr>
                <a:xfrm>
                  <a:off x="116888" y="45557"/>
                  <a:ext cx="3410058" cy="1369893"/>
                </a:xfrm>
                <a:prstGeom prst="rect">
                  <a:avLst/>
                </a:prstGeom>
                <a:grp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defRPr i="1"/>
                  </a:pPr>
                  <a:r>
                    <a:rPr sz="2000" dirty="0"/>
                    <a:t>MOE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</m:d>
                      <m:r>
                        <a:rPr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"/>
                              <m:ctrlPr>
                                <a:rPr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𝑀𝐴𝑅</m:t>
                              </m:r>
                              <m:r>
                                <a:rPr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</m:num>
                        <m:den>
                          <m:d>
                            <m:dPr>
                              <m:begChr m:val=""/>
                              <m:ctrlPr>
                                <a:rPr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𝐸𝐴𝑅</m:t>
                              </m:r>
                              <m:r>
                                <a:rPr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</m:den>
                      </m:f>
                    </m:oMath>
                  </a14:m>
                  <a:endParaRPr sz="2000" dirty="0"/>
                </a:p>
              </p:txBody>
            </p:sp>
          </mc:Choice>
          <mc:Fallback xmlns="">
            <p:sp>
              <p:nvSpPr>
                <p:cNvPr id="263" name="MOE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6888" y="45557"/>
                  <a:ext cx="3410058" cy="1369893"/>
                </a:xfrm>
                <a:prstGeom prst="rect">
                  <a:avLst/>
                </a:prstGeom>
                <a:blipFill>
                  <a:blip r:embed="rId4"/>
                  <a:stretch>
                    <a:fillRect l="-4534"/>
                  </a:stretch>
                </a:blipFill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2" name="Resim 1">
            <a:extLst>
              <a:ext uri="{FF2B5EF4-FFF2-40B4-BE49-F238E27FC236}">
                <a16:creationId xmlns:a16="http://schemas.microsoft.com/office/drawing/2014/main" id="{BC27A931-707F-4BDC-A8B6-DC4C984F98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0898" y="4048069"/>
            <a:ext cx="6419644" cy="6828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Başlık 1"/>
          <p:cNvSpPr txBox="1"/>
          <p:nvPr/>
        </p:nvSpPr>
        <p:spPr>
          <a:xfrm>
            <a:off x="909253" y="0"/>
            <a:ext cx="11139528" cy="132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>
            <a:normAutofit/>
          </a:bodyPr>
          <a:lstStyle/>
          <a:p>
            <a:pPr defTabSz="914400">
              <a:lnSpc>
                <a:spcPct val="85000"/>
              </a:lnSpc>
              <a:defRPr sz="4800" spc="-100">
                <a:solidFill>
                  <a:srgbClr val="404040"/>
                </a:solidFill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 Feature Extraction Phase: Frame-based</a:t>
            </a:r>
          </a:p>
        </p:txBody>
      </p:sp>
      <p:pic>
        <p:nvPicPr>
          <p:cNvPr id="267" name="image19.png" descr="image1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439" y="2570477"/>
            <a:ext cx="2328963" cy="1719364"/>
          </a:xfrm>
          <a:prstGeom prst="rect">
            <a:avLst/>
          </a:prstGeom>
          <a:ln w="12700">
            <a:miter lim="400000"/>
          </a:ln>
          <a:effectLst>
            <a:outerShdw blurRad="190500" rotWithShape="0">
              <a:srgbClr val="000000">
                <a:alpha val="70000"/>
              </a:srgbClr>
            </a:outerShdw>
          </a:effectLst>
        </p:spPr>
      </p:pic>
      <p:grpSp>
        <p:nvGrpSpPr>
          <p:cNvPr id="270" name="Dikdörtgen: Köşeleri Yuvarlatılmış 13"/>
          <p:cNvGrpSpPr/>
          <p:nvPr/>
        </p:nvGrpSpPr>
        <p:grpSpPr>
          <a:xfrm>
            <a:off x="492410" y="5181599"/>
            <a:ext cx="4349306" cy="991343"/>
            <a:chOff x="0" y="0"/>
            <a:chExt cx="4729565" cy="991341"/>
          </a:xfrm>
        </p:grpSpPr>
        <p:sp>
          <p:nvSpPr>
            <p:cNvPr id="268" name="Rounded Rectangle"/>
            <p:cNvSpPr/>
            <p:nvPr/>
          </p:nvSpPr>
          <p:spPr>
            <a:xfrm>
              <a:off x="0" y="0"/>
              <a:ext cx="4729565" cy="822206"/>
            </a:xfrm>
            <a:prstGeom prst="roundRect">
              <a:avLst>
                <a:gd name="adj" fmla="val 16667"/>
              </a:avLst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9" name="Rectangle"/>
                <p:cNvSpPr txBox="1"/>
                <p:nvPr/>
              </p:nvSpPr>
              <p:spPr>
                <a:xfrm>
                  <a:off x="129386" y="137675"/>
                  <a:ext cx="4526904" cy="853666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t">
                  <a:noAutofit/>
                </a:bodyPr>
                <a:lstStyle>
                  <a:lvl1pPr>
                    <a:defRPr>
                      <a:latin typeface="Cambria Math"/>
                      <a:ea typeface="Cambria Math"/>
                      <a:cs typeface="Cambria Math"/>
                      <a:sym typeface="Cambria Math"/>
                    </a:defRPr>
                  </a:lvl1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𝐿𝐸𝐵</m:t>
                        </m:r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)= </m:t>
                        </m:r>
                        <m:f>
                          <m:fPr>
                            <m:ctrlP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‖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21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40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‖+‖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22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40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‖</m:t>
                            </m:r>
                          </m:num>
                          <m:den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oMath>
                    </m:oMathPara>
                  </a14:m>
                  <a:endParaRPr dirty="0"/>
                </a:p>
              </p:txBody>
            </p:sp>
          </mc:Choice>
          <mc:Fallback xmlns="">
            <p:sp>
              <p:nvSpPr>
                <p:cNvPr id="269" name="Rectangle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9386" y="137675"/>
                  <a:ext cx="4526904" cy="853666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271" name="image8.png" descr="image8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6020" y="2570477"/>
            <a:ext cx="2365547" cy="1717046"/>
          </a:xfrm>
          <a:prstGeom prst="rect">
            <a:avLst/>
          </a:prstGeom>
          <a:ln w="12700">
            <a:miter lim="400000"/>
          </a:ln>
          <a:effectLst>
            <a:outerShdw blurRad="190500" rotWithShape="0">
              <a:srgbClr val="000000">
                <a:alpha val="70000"/>
              </a:srgbClr>
            </a:outerShdw>
          </a:effectLst>
        </p:spPr>
      </p:pic>
      <p:grpSp>
        <p:nvGrpSpPr>
          <p:cNvPr id="274" name="Dikdörtgen: Köşeleri Yuvarlatılmış 17"/>
          <p:cNvGrpSpPr/>
          <p:nvPr/>
        </p:nvGrpSpPr>
        <p:grpSpPr>
          <a:xfrm>
            <a:off x="7648979" y="5177094"/>
            <a:ext cx="3130789" cy="1203653"/>
            <a:chOff x="0" y="0"/>
            <a:chExt cx="3467530" cy="1203652"/>
          </a:xfrm>
        </p:grpSpPr>
        <p:sp>
          <p:nvSpPr>
            <p:cNvPr id="272" name="Rounded Rectangle"/>
            <p:cNvSpPr/>
            <p:nvPr/>
          </p:nvSpPr>
          <p:spPr>
            <a:xfrm>
              <a:off x="0" y="0"/>
              <a:ext cx="3467530" cy="977754"/>
            </a:xfrm>
            <a:prstGeom prst="roundRect">
              <a:avLst>
                <a:gd name="adj" fmla="val 16667"/>
              </a:avLst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3" name="Rectangle"/>
                <p:cNvSpPr txBox="1"/>
                <p:nvPr/>
              </p:nvSpPr>
              <p:spPr>
                <a:xfrm>
                  <a:off x="108490" y="142180"/>
                  <a:ext cx="3250550" cy="106147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t">
                  <a:noAutofit/>
                </a:bodyPr>
                <a:lstStyle>
                  <a:lvl1pPr>
                    <a:defRPr>
                      <a:latin typeface="Cambria Math"/>
                      <a:ea typeface="Cambria Math"/>
                      <a:cs typeface="Cambria Math"/>
                      <a:sym typeface="Cambria Math"/>
                    </a:defRPr>
                  </a:lvl1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𝑆𝑂𝑃</m:t>
                        </m:r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)= </m:t>
                        </m:r>
                        <m:f>
                          <m:fPr>
                            <m:ctrlP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‖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38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41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‖</m:t>
                            </m:r>
                          </m:num>
                          <m:den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‖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37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40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‖</m:t>
                            </m:r>
                          </m:den>
                        </m:f>
                      </m:oMath>
                    </m:oMathPara>
                  </a14:m>
                  <a:endParaRPr dirty="0"/>
                </a:p>
              </p:txBody>
            </p:sp>
          </mc:Choice>
          <mc:Fallback xmlns="">
            <p:sp>
              <p:nvSpPr>
                <p:cNvPr id="273" name="Rectangle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8490" y="142180"/>
                  <a:ext cx="3250550" cy="1061472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75" name="Level of Eyebrow(LEB):"/>
          <p:cNvSpPr txBox="1"/>
          <p:nvPr/>
        </p:nvSpPr>
        <p:spPr>
          <a:xfrm>
            <a:off x="1317254" y="1778515"/>
            <a:ext cx="2751218" cy="340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000" u="sng"/>
            </a:lvl1pPr>
          </a:lstStyle>
          <a:p>
            <a:r>
              <a:t>Level of Eyebrow(LEB):</a:t>
            </a:r>
          </a:p>
        </p:txBody>
      </p:sp>
      <p:sp>
        <p:nvSpPr>
          <p:cNvPr id="276" name="Size of Pupil(SOP):"/>
          <p:cNvSpPr txBox="1"/>
          <p:nvPr/>
        </p:nvSpPr>
        <p:spPr>
          <a:xfrm>
            <a:off x="7988723" y="1778515"/>
            <a:ext cx="1979251" cy="340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 u="sng"/>
            </a:lvl1pPr>
          </a:lstStyle>
          <a:p>
            <a:r>
              <a:t>Size of Pupil(SOP):</a:t>
            </a:r>
          </a:p>
        </p:txBody>
      </p:sp>
      <p:sp>
        <p:nvSpPr>
          <p:cNvPr id="277" name="Line"/>
          <p:cNvSpPr/>
          <p:nvPr/>
        </p:nvSpPr>
        <p:spPr>
          <a:xfrm flipV="1">
            <a:off x="6245347" y="1772580"/>
            <a:ext cx="1" cy="4452757"/>
          </a:xfrm>
          <a:prstGeom prst="line">
            <a:avLst/>
          </a:prstGeom>
          <a:ln w="50800">
            <a:solidFill>
              <a:schemeClr val="accent1">
                <a:lumOff val="15882"/>
              </a:schemeClr>
            </a:solidFill>
            <a:prstDash val="sysDot"/>
            <a:miter lim="400000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Başlık 1"/>
          <p:cNvSpPr txBox="1">
            <a:spLocks noGrp="1"/>
          </p:cNvSpPr>
          <p:nvPr>
            <p:ph type="title"/>
          </p:nvPr>
        </p:nvSpPr>
        <p:spPr>
          <a:xfrm>
            <a:off x="909253" y="0"/>
            <a:ext cx="11139528" cy="1320800"/>
          </a:xfrm>
          <a:prstGeom prst="rect">
            <a:avLst/>
          </a:prstGeom>
        </p:spPr>
        <p:txBody>
          <a:bodyPr/>
          <a:lstStyle/>
          <a:p>
            <a:pPr>
              <a:defRPr spc="-100"/>
            </a:pPr>
            <a:r>
              <a:t> Feature Extraction Phase: Blink-based</a:t>
            </a:r>
          </a:p>
        </p:txBody>
      </p:sp>
      <p:sp>
        <p:nvSpPr>
          <p:cNvPr id="280" name="Dikdörtgen 4"/>
          <p:cNvSpPr txBox="1"/>
          <p:nvPr/>
        </p:nvSpPr>
        <p:spPr>
          <a:xfrm>
            <a:off x="1098191" y="1262227"/>
            <a:ext cx="10478090" cy="333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All of the features are </a:t>
            </a:r>
            <a:r>
              <a:rPr u="sng"/>
              <a:t>calculated just for deteceted blinks</a:t>
            </a:r>
            <a:r>
              <a:t> in the video and will be handed into the classifier. </a:t>
            </a:r>
          </a:p>
        </p:txBody>
      </p:sp>
      <p:sp>
        <p:nvSpPr>
          <p:cNvPr id="281" name="Düz Bağlayıcı 9"/>
          <p:cNvSpPr/>
          <p:nvPr/>
        </p:nvSpPr>
        <p:spPr>
          <a:xfrm flipH="1">
            <a:off x="5349278" y="1745995"/>
            <a:ext cx="1" cy="4656408"/>
          </a:xfrm>
          <a:prstGeom prst="line">
            <a:avLst/>
          </a:prstGeom>
          <a:ln w="25400">
            <a:solidFill>
              <a:srgbClr val="000000"/>
            </a:solidFill>
          </a:ln>
          <a:effectLst>
            <a:outerShdw blurRad="38100" dist="25400" dir="2700000" rotWithShape="0">
              <a:srgbClr val="000000">
                <a:alpha val="60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282" name="Metin kutusu 11"/>
          <p:cNvSpPr txBox="1"/>
          <p:nvPr/>
        </p:nvSpPr>
        <p:spPr>
          <a:xfrm>
            <a:off x="1313758" y="2341041"/>
            <a:ext cx="3749570" cy="6251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285750" indent="-285750" algn="ctr">
              <a:buSzPct val="100000"/>
              <a:buFont typeface="Arial"/>
              <a:buChar char="•"/>
              <a:defRPr b="1" u="sng"/>
            </a:pPr>
            <a:r>
              <a:t>Duration:</a:t>
            </a:r>
            <a:r>
              <a:rPr b="0" u="none"/>
              <a:t> </a:t>
            </a:r>
            <a:br>
              <a:rPr b="0" u="none"/>
            </a:br>
            <a:endParaRPr b="0" u="none"/>
          </a:p>
        </p:txBody>
      </p:sp>
      <p:grpSp>
        <p:nvGrpSpPr>
          <p:cNvPr id="285" name="Dikdörtgen: Köşeleri Yuvarlatılmış 13"/>
          <p:cNvGrpSpPr/>
          <p:nvPr/>
        </p:nvGrpSpPr>
        <p:grpSpPr>
          <a:xfrm>
            <a:off x="1533686" y="5391460"/>
            <a:ext cx="3309716" cy="408624"/>
            <a:chOff x="0" y="0"/>
            <a:chExt cx="3309715" cy="408623"/>
          </a:xfrm>
        </p:grpSpPr>
        <p:sp>
          <p:nvSpPr>
            <p:cNvPr id="283" name="Rounded Rectangle"/>
            <p:cNvSpPr/>
            <p:nvPr/>
          </p:nvSpPr>
          <p:spPr>
            <a:xfrm>
              <a:off x="0" y="0"/>
              <a:ext cx="3309716" cy="408624"/>
            </a:xfrm>
            <a:prstGeom prst="roundRect">
              <a:avLst>
                <a:gd name="adj" fmla="val 16667"/>
              </a:avLst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4" name="Text"/>
                <p:cNvSpPr txBox="1"/>
                <p:nvPr/>
              </p:nvSpPr>
              <p:spPr>
                <a:xfrm>
                  <a:off x="65667" y="19947"/>
                  <a:ext cx="3033273" cy="38696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m="http://schemas.openxmlformats.org/officeDocument/2006/math" xmlns="" val="1"/>
                  </a:ext>
                </a:extLst>
              </p:spPr>
              <p:txBody>
                <a:bodyPr wrap="none" lIns="45719" tIns="45719" rIns="45719" bIns="45719" numCol="1" anchor="t">
                  <a:spAutoFit/>
                </a:bodyPr>
                <a:lstStyle>
                  <a:lvl1pPr>
                    <a:defRPr>
                      <a:latin typeface="Cambria Math"/>
                      <a:ea typeface="Cambria Math"/>
                      <a:cs typeface="Cambria Math"/>
                      <a:sym typeface="Cambria Math"/>
                    </a:defRPr>
                  </a:lvl1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𝐷𝑢𝑟𝑎𝑡𝑖𝑜𝑛</m:t>
                            </m:r>
                          </m:e>
                          <m: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𝑒𝑛𝑑</m:t>
                            </m:r>
                          </m:e>
                          <m: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𝑠𝑡𝑎𝑟𝑡</m:t>
                            </m:r>
                          </m:e>
                          <m: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oMath>
                    </m:oMathPara>
                  </a14:m>
                  <a:endParaRPr/>
                </a:p>
              </p:txBody>
            </p:sp>
          </mc:Choice>
          <mc:Fallback xmlns="">
            <p:sp>
              <p:nvSpPr>
                <p:cNvPr id="284" name="Text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667" y="19947"/>
                  <a:ext cx="3033273" cy="386961"/>
                </a:xfrm>
                <a:prstGeom prst="rect">
                  <a:avLst/>
                </a:prstGeom>
                <a:blipFill>
                  <a:blip r:embed="rId2"/>
                  <a:stretch>
                    <a:fillRect l="-1205" r="-9639" b="-3175"/>
                  </a:stretch>
                </a:blipFill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86" name="Metin kutusu 16"/>
          <p:cNvSpPr txBox="1"/>
          <p:nvPr/>
        </p:nvSpPr>
        <p:spPr>
          <a:xfrm>
            <a:off x="8058898" y="2341041"/>
            <a:ext cx="1516903" cy="333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285750" indent="-285750">
              <a:buSzPct val="100000"/>
              <a:buFont typeface="Arial"/>
              <a:buChar char="•"/>
              <a:defRPr b="1" u="sng"/>
            </a:lvl1pPr>
          </a:lstStyle>
          <a:p>
            <a:r>
              <a:t>Amplitude:</a:t>
            </a:r>
          </a:p>
        </p:txBody>
      </p:sp>
      <p:grpSp>
        <p:nvGrpSpPr>
          <p:cNvPr id="289" name="Dikdörtgen: Köşeleri Yuvarlatılmış 17"/>
          <p:cNvGrpSpPr/>
          <p:nvPr/>
        </p:nvGrpSpPr>
        <p:grpSpPr>
          <a:xfrm>
            <a:off x="5589508" y="5253833"/>
            <a:ext cx="6459271" cy="683876"/>
            <a:chOff x="0" y="0"/>
            <a:chExt cx="6459270" cy="683875"/>
          </a:xfrm>
        </p:grpSpPr>
        <p:sp>
          <p:nvSpPr>
            <p:cNvPr id="287" name="Rounded Rectangle"/>
            <p:cNvSpPr/>
            <p:nvPr/>
          </p:nvSpPr>
          <p:spPr>
            <a:xfrm>
              <a:off x="0" y="0"/>
              <a:ext cx="6459271" cy="683876"/>
            </a:xfrm>
            <a:prstGeom prst="roundRect">
              <a:avLst>
                <a:gd name="adj" fmla="val 16667"/>
              </a:avLst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8" name="Text"/>
                <p:cNvSpPr txBox="1"/>
                <p:nvPr/>
              </p:nvSpPr>
              <p:spPr>
                <a:xfrm>
                  <a:off x="79103" y="33383"/>
                  <a:ext cx="6301063" cy="63906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>
                  <a:lvl1pPr>
                    <a:defRPr>
                      <a:latin typeface="Cambria Math"/>
                      <a:ea typeface="Cambria Math"/>
                      <a:cs typeface="Cambria Math"/>
                      <a:sym typeface="Cambria Math"/>
                    </a:defRPr>
                  </a:lvl1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𝐴𝑚𝑝𝑙𝑖𝑡𝑢𝑑𝑒</m:t>
                            </m:r>
                          </m:e>
                          <m: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𝐸𝐴𝑅</m:t>
                                </m:r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𝑠𝑡𝑎𝑟𝑡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)−2</m:t>
                            </m:r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𝐸𝐴𝑅</m:t>
                            </m:r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𝑏𝑜𝑡𝑡𝑜𝑚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)+</m:t>
                            </m:r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𝐸𝐴𝑅</m:t>
                            </m:r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𝑒𝑛𝑑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num>
                          <m:den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oMath>
                    </m:oMathPara>
                  </a14:m>
                  <a:endParaRPr/>
                </a:p>
              </p:txBody>
            </p:sp>
          </mc:Choice>
          <mc:Fallback xmlns="">
            <p:sp>
              <p:nvSpPr>
                <p:cNvPr id="288" name="Text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103" y="33383"/>
                  <a:ext cx="6301063" cy="639061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290" name="image21.png" descr="image21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3686" y="3110610"/>
            <a:ext cx="3429001" cy="2009776"/>
          </a:xfrm>
          <a:prstGeom prst="rect">
            <a:avLst/>
          </a:prstGeom>
          <a:ln w="12700">
            <a:miter lim="400000"/>
          </a:ln>
          <a:effectLst>
            <a:outerShdw blurRad="190500" rotWithShape="0">
              <a:srgbClr val="000000">
                <a:alpha val="70000"/>
              </a:srgbClr>
            </a:outerShdw>
          </a:effectLst>
        </p:spPr>
      </p:pic>
      <p:pic>
        <p:nvPicPr>
          <p:cNvPr id="291" name="Resim 3" descr="Resim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2304" y="3069310"/>
            <a:ext cx="3313678" cy="2009776"/>
          </a:xfrm>
          <a:prstGeom prst="rect">
            <a:avLst/>
          </a:prstGeom>
          <a:ln w="12700">
            <a:miter lim="400000"/>
          </a:ln>
          <a:effectLst>
            <a:outerShdw blurRad="1905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Başlık 1"/>
          <p:cNvSpPr txBox="1">
            <a:spLocks noGrp="1"/>
          </p:cNvSpPr>
          <p:nvPr>
            <p:ph type="title"/>
          </p:nvPr>
        </p:nvSpPr>
        <p:spPr>
          <a:xfrm>
            <a:off x="909253" y="0"/>
            <a:ext cx="11139528" cy="1320800"/>
          </a:xfrm>
          <a:prstGeom prst="rect">
            <a:avLst/>
          </a:prstGeom>
        </p:spPr>
        <p:txBody>
          <a:bodyPr/>
          <a:lstStyle/>
          <a:p>
            <a:pPr>
              <a:defRPr spc="-100"/>
            </a:pPr>
            <a:r>
              <a:t> Feature Extraction Phase: Blink-based</a:t>
            </a:r>
          </a:p>
        </p:txBody>
      </p:sp>
      <p:sp>
        <p:nvSpPr>
          <p:cNvPr id="294" name="Dikdörtgen 4"/>
          <p:cNvSpPr txBox="1"/>
          <p:nvPr/>
        </p:nvSpPr>
        <p:spPr>
          <a:xfrm>
            <a:off x="1098191" y="1262227"/>
            <a:ext cx="10478090" cy="333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All of the features are </a:t>
            </a:r>
            <a:r>
              <a:rPr u="sng"/>
              <a:t>calculated just for deteceted blinks</a:t>
            </a:r>
            <a:r>
              <a:t> in the video and will be handed into the classifier. </a:t>
            </a:r>
          </a:p>
        </p:txBody>
      </p:sp>
      <p:sp>
        <p:nvSpPr>
          <p:cNvPr id="295" name="Düz Bağlayıcı 9"/>
          <p:cNvSpPr/>
          <p:nvPr/>
        </p:nvSpPr>
        <p:spPr>
          <a:xfrm flipH="1">
            <a:off x="6337236" y="1745994"/>
            <a:ext cx="1" cy="4656407"/>
          </a:xfrm>
          <a:prstGeom prst="line">
            <a:avLst/>
          </a:prstGeom>
          <a:ln w="25400">
            <a:solidFill>
              <a:srgbClr val="000000"/>
            </a:solidFill>
          </a:ln>
          <a:effectLst>
            <a:outerShdw blurRad="38100" dist="25400" dir="2700000" rotWithShape="0">
              <a:srgbClr val="000000">
                <a:alpha val="60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296" name="Metin kutusu 11"/>
          <p:cNvSpPr txBox="1"/>
          <p:nvPr/>
        </p:nvSpPr>
        <p:spPr>
          <a:xfrm>
            <a:off x="1373399" y="2347723"/>
            <a:ext cx="3749570" cy="333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285750" indent="-285750" algn="ctr">
              <a:buSzPct val="100000"/>
              <a:buFont typeface="Arial"/>
              <a:buChar char="•"/>
              <a:defRPr b="1" u="sng"/>
            </a:pPr>
            <a:r>
              <a:t>Eye Opening Velocity:</a:t>
            </a:r>
          </a:p>
        </p:txBody>
      </p:sp>
      <p:grpSp>
        <p:nvGrpSpPr>
          <p:cNvPr id="299" name="Dikdörtgen: Köşeleri Yuvarlatılmış 13"/>
          <p:cNvGrpSpPr/>
          <p:nvPr/>
        </p:nvGrpSpPr>
        <p:grpSpPr>
          <a:xfrm>
            <a:off x="354523" y="5314708"/>
            <a:ext cx="5787325" cy="737437"/>
            <a:chOff x="0" y="0"/>
            <a:chExt cx="5787323" cy="737435"/>
          </a:xfrm>
        </p:grpSpPr>
        <p:sp>
          <p:nvSpPr>
            <p:cNvPr id="297" name="Rounded Rectangle"/>
            <p:cNvSpPr/>
            <p:nvPr/>
          </p:nvSpPr>
          <p:spPr>
            <a:xfrm>
              <a:off x="0" y="0"/>
              <a:ext cx="5787324" cy="737436"/>
            </a:xfrm>
            <a:prstGeom prst="roundRect">
              <a:avLst>
                <a:gd name="adj" fmla="val 16667"/>
              </a:avLst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8" name="Text"/>
                <p:cNvSpPr txBox="1"/>
                <p:nvPr/>
              </p:nvSpPr>
              <p:spPr>
                <a:xfrm>
                  <a:off x="81719" y="35998"/>
                  <a:ext cx="5538067" cy="682736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m="http://schemas.openxmlformats.org/officeDocument/2006/math" xmlns="" val="1"/>
                  </a:ext>
                </a:extLst>
              </p:spPr>
              <p:txBody>
                <a:bodyPr wrap="none" lIns="45719" tIns="45719" rIns="45719" bIns="45719" numCol="1" anchor="t">
                  <a:spAutoFit/>
                </a:bodyPr>
                <a:lstStyle>
                  <a:lvl1pPr>
                    <a:defRPr>
                      <a:latin typeface="Cambria Math"/>
                      <a:ea typeface="Cambria Math"/>
                      <a:cs typeface="Cambria Math"/>
                      <a:sym typeface="Cambria Math"/>
                    </a:defRPr>
                  </a:lvl1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𝐸𝑦𝑒</m:t>
                            </m:r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𝑂𝑝𝑒𝑛𝑖𝑛𝑔</m:t>
                            </m:r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𝑉𝑒𝑙𝑜𝑐𝑖𝑡𝑦</m:t>
                            </m:r>
                          </m:e>
                          <m: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𝐸𝐴𝑅</m:t>
                                </m:r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𝑒𝑛𝑑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)−</m:t>
                            </m:r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𝐸𝐴𝑅</m:t>
                            </m:r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𝑏𝑜𝑡𝑡𝑜𝑚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num>
                          <m:den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𝑒𝑛𝑑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𝑏𝑜𝑡𝑡𝑜𝑚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den>
                        </m:f>
                      </m:oMath>
                    </m:oMathPara>
                  </a14:m>
                  <a:endParaRPr/>
                </a:p>
              </p:txBody>
            </p:sp>
          </mc:Choice>
          <mc:Fallback xmlns="">
            <p:sp>
              <p:nvSpPr>
                <p:cNvPr id="298" name="Text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1719" y="35998"/>
                  <a:ext cx="5538067" cy="682736"/>
                </a:xfrm>
                <a:prstGeom prst="rect">
                  <a:avLst/>
                </a:prstGeom>
                <a:blipFill>
                  <a:blip r:embed="rId4"/>
                  <a:stretch>
                    <a:fillRect r="-3194"/>
                  </a:stretch>
                </a:blipFill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00" name="Metin kutusu 16"/>
          <p:cNvSpPr txBox="1"/>
          <p:nvPr/>
        </p:nvSpPr>
        <p:spPr>
          <a:xfrm>
            <a:off x="8481777" y="2347723"/>
            <a:ext cx="1693462" cy="333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285750" indent="-285750">
              <a:buSzPct val="100000"/>
              <a:buFont typeface="Arial"/>
              <a:buChar char="•"/>
              <a:defRPr b="1" u="sng"/>
            </a:lvl1pPr>
          </a:lstStyle>
          <a:p>
            <a:r>
              <a:t>Frequency:</a:t>
            </a:r>
          </a:p>
        </p:txBody>
      </p:sp>
      <p:grpSp>
        <p:nvGrpSpPr>
          <p:cNvPr id="303" name="Dikdörtgen: Köşeleri Yuvarlatılmış 17"/>
          <p:cNvGrpSpPr/>
          <p:nvPr/>
        </p:nvGrpSpPr>
        <p:grpSpPr>
          <a:xfrm>
            <a:off x="6532625" y="5313643"/>
            <a:ext cx="5474884" cy="738502"/>
            <a:chOff x="0" y="0"/>
            <a:chExt cx="5474883" cy="738500"/>
          </a:xfrm>
        </p:grpSpPr>
        <p:sp>
          <p:nvSpPr>
            <p:cNvPr id="301" name="Rounded Rectangle"/>
            <p:cNvSpPr/>
            <p:nvPr/>
          </p:nvSpPr>
          <p:spPr>
            <a:xfrm>
              <a:off x="0" y="0"/>
              <a:ext cx="5474883" cy="738500"/>
            </a:xfrm>
            <a:prstGeom prst="roundRect">
              <a:avLst>
                <a:gd name="adj" fmla="val 16667"/>
              </a:avLst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2" name="Text"/>
                <p:cNvSpPr txBox="1"/>
                <p:nvPr/>
              </p:nvSpPr>
              <p:spPr>
                <a:xfrm>
                  <a:off x="81771" y="36051"/>
                  <a:ext cx="5311340" cy="667486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>
                  <a:lvl1pPr>
                    <a:defRPr>
                      <a:latin typeface="Cambria Math"/>
                      <a:ea typeface="Cambria Math"/>
                      <a:cs typeface="Cambria Math"/>
                      <a:sym typeface="Cambria Math"/>
                    </a:defRPr>
                  </a:lvl1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𝐹𝑟𝑒𝑞𝑢𝑒𝑛𝑐𝑦</m:t>
                            </m:r>
                          </m:e>
                          <m:sub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=100×</m:t>
                        </m:r>
                        <m:f>
                          <m:fPr>
                            <m:ctrlP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𝑛𝑢𝑚𝑏𝑒𝑟</m:t>
                            </m:r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𝑜𝑓</m:t>
                            </m:r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𝑏𝑙𝑖𝑛𝑘𝑠</m:t>
                            </m:r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𝑢𝑝</m:t>
                            </m:r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𝑡𝑜</m:t>
                            </m:r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𝑏𝑙𝑖𝑛𝑘</m:t>
                                </m:r>
                              </m:e>
                              <m:sub>
                                <m:r>
                                  <a:rPr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num>
                          <m:den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𝑛𝑢𝑚𝑏𝑒𝑟</m:t>
                            </m:r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𝑜𝑓</m:t>
                            </m:r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𝑓𝑟𝑎𝑚𝑒𝑠</m:t>
                            </m:r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𝑢𝑝</m:t>
                            </m:r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𝑡𝑜</m:t>
                            </m:r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𝑒𝑛𝑑</m:t>
                                </m:r>
                              </m:e>
                              <m:sub>
                                <m:r>
                                  <a:rPr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den>
                        </m:f>
                      </m:oMath>
                    </m:oMathPara>
                  </a14:m>
                  <a:endParaRPr dirty="0"/>
                </a:p>
              </p:txBody>
            </p:sp>
          </mc:Choice>
          <mc:Fallback xmlns="">
            <p:sp>
              <p:nvSpPr>
                <p:cNvPr id="302" name="Text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1771" y="36051"/>
                  <a:ext cx="5311340" cy="667486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304" name="giphy" descr="giphy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709179" y="3014839"/>
            <a:ext cx="3228641" cy="2085165"/>
          </a:xfrm>
          <a:prstGeom prst="rect">
            <a:avLst/>
          </a:prstGeom>
          <a:ln w="12700">
            <a:miter lim="400000"/>
          </a:ln>
          <a:effectLst>
            <a:outerShdw blurRad="292100" dist="139700" dir="2700000" rotWithShape="0">
              <a:srgbClr val="333333">
                <a:alpha val="64999"/>
              </a:srgbClr>
            </a:outerShdw>
          </a:effectLst>
        </p:spPr>
      </p:pic>
      <p:pic>
        <p:nvPicPr>
          <p:cNvPr id="305" name="Resim 8" descr="Resim 8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1531076" y="3048392"/>
            <a:ext cx="3434219" cy="2051612"/>
          </a:xfrm>
          <a:prstGeom prst="rect">
            <a:avLst/>
          </a:prstGeom>
          <a:ln w="12700">
            <a:miter lim="400000"/>
          </a:ln>
          <a:effectLst>
            <a:outerShdw blurRad="1905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90000" fill="hold"/>
                                        <p:tgtEl>
                                          <p:spTgt spid="30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30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0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Başlık 1"/>
          <p:cNvSpPr txBox="1">
            <a:spLocks noGrp="1"/>
          </p:cNvSpPr>
          <p:nvPr>
            <p:ph type="title"/>
          </p:nvPr>
        </p:nvSpPr>
        <p:spPr>
          <a:xfrm>
            <a:off x="1174292" y="-1"/>
            <a:ext cx="8534401" cy="1507069"/>
          </a:xfrm>
          <a:prstGeom prst="rect">
            <a:avLst/>
          </a:prstGeom>
        </p:spPr>
        <p:txBody>
          <a:bodyPr/>
          <a:lstStyle>
            <a:lvl1pPr>
              <a:defRPr spc="-100">
                <a:solidFill>
                  <a:srgbClr val="456968"/>
                </a:solidFill>
              </a:defRPr>
            </a:lvl1pPr>
          </a:lstStyle>
          <a:p>
            <a:r>
              <a:t>Task Accomplished</a:t>
            </a:r>
          </a:p>
        </p:txBody>
      </p:sp>
      <p:sp>
        <p:nvSpPr>
          <p:cNvPr id="308" name="İçerik Yer Tutucusu 2"/>
          <p:cNvSpPr txBox="1">
            <a:spLocks noGrp="1"/>
          </p:cNvSpPr>
          <p:nvPr>
            <p:ph type="body" idx="1"/>
          </p:nvPr>
        </p:nvSpPr>
        <p:spPr>
          <a:xfrm>
            <a:off x="922969" y="1928665"/>
            <a:ext cx="6711720" cy="582756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b="1">
                <a:solidFill>
                  <a:srgbClr val="000000"/>
                </a:solidFill>
              </a:defRPr>
            </a:pPr>
            <a:r>
              <a:t>FRAME-BASED METHOD </a:t>
            </a:r>
            <a:r>
              <a:rPr b="0"/>
              <a:t>on NTHU-DDD</a:t>
            </a:r>
          </a:p>
          <a:p>
            <a:pPr marL="384047" lvl="1" indent="-182879">
              <a:spcBef>
                <a:spcPts val="400"/>
              </a:spcBef>
              <a:buFont typeface="Arial"/>
              <a:buChar char="•"/>
              <a:defRPr sz="1900">
                <a:solidFill>
                  <a:srgbClr val="000000"/>
                </a:solidFill>
              </a:defRPr>
            </a:pPr>
            <a:r>
              <a:t>Construct DataFrame</a:t>
            </a:r>
          </a:p>
          <a:p>
            <a:pPr marL="800100" lvl="1" indent="-342900">
              <a:spcBef>
                <a:spcPts val="400"/>
              </a:spcBef>
              <a:buFontTx/>
              <a:buAutoNum type="arabicPeriod"/>
              <a:defRPr sz="1600">
                <a:solidFill>
                  <a:srgbClr val="000000"/>
                </a:solidFill>
              </a:defRPr>
            </a:pPr>
            <a:r>
              <a:t>Extract feautres</a:t>
            </a:r>
          </a:p>
          <a:p>
            <a:pPr marL="800100" lvl="1" indent="-342900">
              <a:spcBef>
                <a:spcPts val="400"/>
              </a:spcBef>
              <a:buFontTx/>
              <a:buAutoNum type="arabicPeriod"/>
              <a:defRPr sz="1600">
                <a:solidFill>
                  <a:srgbClr val="000000"/>
                </a:solidFill>
              </a:defRPr>
            </a:pPr>
            <a:r>
              <a:t>Annotate with ground truth values</a:t>
            </a:r>
          </a:p>
          <a:p>
            <a:pPr marL="384047" lvl="1" indent="-182879">
              <a:spcBef>
                <a:spcPts val="400"/>
              </a:spcBef>
              <a:buFont typeface="Arial"/>
              <a:buChar char="•"/>
              <a:defRPr sz="2100">
                <a:solidFill>
                  <a:srgbClr val="000000"/>
                </a:solidFill>
              </a:defRPr>
            </a:pPr>
            <a:r>
              <a:t>  Preprocessing</a:t>
            </a:r>
            <a:endParaRPr sz="1800"/>
          </a:p>
          <a:p>
            <a:pPr marL="800100" lvl="1" indent="-342900">
              <a:spcBef>
                <a:spcPts val="400"/>
              </a:spcBef>
              <a:buFontTx/>
              <a:buAutoNum type="arabicPeriod"/>
              <a:defRPr sz="1600">
                <a:solidFill>
                  <a:srgbClr val="000000"/>
                </a:solidFill>
              </a:defRPr>
            </a:pPr>
            <a:r>
              <a:t>Subject-wise normalization</a:t>
            </a:r>
          </a:p>
          <a:p>
            <a:pPr marL="800100" lvl="1" indent="-342900">
              <a:spcBef>
                <a:spcPts val="400"/>
              </a:spcBef>
              <a:buFontTx/>
              <a:buAutoNum type="arabicPeriod"/>
              <a:defRPr sz="1600">
                <a:solidFill>
                  <a:srgbClr val="000000"/>
                </a:solidFill>
              </a:defRPr>
            </a:pPr>
            <a:r>
              <a:t>Column-wise normalization</a:t>
            </a:r>
          </a:p>
          <a:p>
            <a:pPr marL="507491" indent="-342900">
              <a:buFont typeface="Arial"/>
              <a:buChar char="•"/>
              <a:defRPr sz="2100">
                <a:solidFill>
                  <a:srgbClr val="000000"/>
                </a:solidFill>
              </a:defRPr>
            </a:pPr>
            <a:r>
              <a:t>Feature Importances with Random Forest</a:t>
            </a:r>
          </a:p>
          <a:p>
            <a:pPr marL="450341" indent="-285750">
              <a:buFont typeface="Arial"/>
              <a:buChar char="•"/>
              <a:defRPr sz="2100">
                <a:solidFill>
                  <a:srgbClr val="000000"/>
                </a:solidFill>
              </a:defRPr>
            </a:pPr>
            <a:r>
              <a:t>ML Classification</a:t>
            </a:r>
          </a:p>
          <a:p>
            <a:pPr marL="857250" lvl="1" indent="-342900">
              <a:spcBef>
                <a:spcPts val="400"/>
              </a:spcBef>
              <a:buFontTx/>
              <a:buAutoNum type="arabicPeriod"/>
              <a:defRPr sz="1600">
                <a:solidFill>
                  <a:srgbClr val="000000"/>
                </a:solidFill>
              </a:defRPr>
            </a:pPr>
            <a:r>
              <a:t>kNN, Naive Bayes, Decision Tree</a:t>
            </a:r>
          </a:p>
        </p:txBody>
      </p:sp>
      <p:sp>
        <p:nvSpPr>
          <p:cNvPr id="309" name="İçerik Yer Tutucusu 2"/>
          <p:cNvSpPr txBox="1"/>
          <p:nvPr/>
        </p:nvSpPr>
        <p:spPr>
          <a:xfrm>
            <a:off x="6505412" y="1928665"/>
            <a:ext cx="5919116" cy="4706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pPr>
              <a:spcBef>
                <a:spcPts val="1000"/>
              </a:spcBef>
              <a:defRPr sz="2000" b="1">
                <a:solidFill>
                  <a:srgbClr val="404040"/>
                </a:solidFill>
              </a:defRPr>
            </a:pPr>
            <a:r>
              <a:t>BLINK-BASED METHOD </a:t>
            </a:r>
            <a:r>
              <a:rPr b="0"/>
              <a:t>on EyeBlink8+TalkingFace </a:t>
            </a:r>
            <a:r>
              <a:rPr b="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action="ppaction://hlinksldjump"/>
              </a:rPr>
              <a:t>[8]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Arial"/>
              <a:buChar char="•"/>
              <a:defRPr sz="2100">
                <a:solidFill>
                  <a:srgbClr val="404040"/>
                </a:solidFill>
              </a:defRPr>
            </a:pPr>
            <a:r>
              <a:t>Blink Detection Techniques</a:t>
            </a:r>
          </a:p>
          <a:p>
            <a:pPr marL="742950" lvl="1" indent="-285750">
              <a:spcBef>
                <a:spcPts val="1000"/>
              </a:spcBef>
              <a:buClr>
                <a:schemeClr val="accent1"/>
              </a:buClr>
              <a:buSzPct val="80000"/>
              <a:buAutoNum type="arabicPeriod"/>
              <a:defRPr sz="1600">
                <a:solidFill>
                  <a:srgbClr val="404040"/>
                </a:solidFill>
              </a:defRPr>
            </a:pPr>
            <a:r>
              <a:t>Simple thresholds</a:t>
            </a:r>
          </a:p>
          <a:p>
            <a:pPr marL="742950" lvl="1" indent="-285750">
              <a:spcBef>
                <a:spcPts val="1000"/>
              </a:spcBef>
              <a:buClr>
                <a:schemeClr val="accent1"/>
              </a:buClr>
              <a:buSzPct val="80000"/>
              <a:buAutoNum type="arabicPeriod"/>
              <a:defRPr sz="1600">
                <a:solidFill>
                  <a:srgbClr val="404040"/>
                </a:solidFill>
              </a:defRPr>
            </a:pPr>
            <a:r>
              <a:t>Adaptive thresholds</a:t>
            </a:r>
          </a:p>
          <a:p>
            <a:pPr marL="742950" lvl="1" indent="-285750">
              <a:spcBef>
                <a:spcPts val="1000"/>
              </a:spcBef>
              <a:buClr>
                <a:schemeClr val="accent1"/>
              </a:buClr>
              <a:buSzPct val="80000"/>
              <a:buAutoNum type="arabicPeriod"/>
              <a:defRPr sz="1600">
                <a:solidFill>
                  <a:srgbClr val="404040"/>
                </a:solidFill>
              </a:defRPr>
            </a:pPr>
            <a:r>
              <a:t>SVM model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Başlık 1"/>
          <p:cNvSpPr txBox="1">
            <a:spLocks noGrp="1"/>
          </p:cNvSpPr>
          <p:nvPr>
            <p:ph type="title"/>
          </p:nvPr>
        </p:nvSpPr>
        <p:spPr>
          <a:xfrm>
            <a:off x="483214" y="660207"/>
            <a:ext cx="8596670" cy="599441"/>
          </a:xfrm>
          <a:prstGeom prst="rect">
            <a:avLst/>
          </a:prstGeom>
        </p:spPr>
        <p:txBody>
          <a:bodyPr/>
          <a:lstStyle>
            <a:lvl1pPr defTabSz="658368">
              <a:defRPr sz="3456" spc="-72">
                <a:solidFill>
                  <a:srgbClr val="456968"/>
                </a:solidFill>
              </a:defRPr>
            </a:lvl1pPr>
          </a:lstStyle>
          <a:p>
            <a:r>
              <a:t>Dataframe and Features</a:t>
            </a:r>
          </a:p>
        </p:txBody>
      </p:sp>
      <p:pic>
        <p:nvPicPr>
          <p:cNvPr id="312" name="Resim 3" descr="Resim 3"/>
          <p:cNvPicPr>
            <a:picLocks noChangeAspect="1"/>
          </p:cNvPicPr>
          <p:nvPr/>
        </p:nvPicPr>
        <p:blipFill>
          <a:blip r:embed="rId3"/>
          <a:srcRect t="2518" r="38417" b="67715"/>
          <a:stretch>
            <a:fillRect/>
          </a:stretch>
        </p:blipFill>
        <p:spPr>
          <a:xfrm>
            <a:off x="1238439" y="2397760"/>
            <a:ext cx="10149166" cy="2759440"/>
          </a:xfrm>
          <a:prstGeom prst="rect">
            <a:avLst/>
          </a:prstGeom>
          <a:ln w="12700">
            <a:miter lim="400000"/>
          </a:ln>
        </p:spPr>
      </p:pic>
      <p:sp>
        <p:nvSpPr>
          <p:cNvPr id="313" name="Metin kutusu 1"/>
          <p:cNvSpPr txBox="1"/>
          <p:nvPr/>
        </p:nvSpPr>
        <p:spPr>
          <a:xfrm>
            <a:off x="1529824" y="1700800"/>
            <a:ext cx="9132348" cy="340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342900" indent="-342900">
              <a:buSzPct val="100000"/>
              <a:buChar char="➢"/>
              <a:defRPr sz="2000"/>
            </a:lvl1pPr>
          </a:lstStyle>
          <a:p>
            <a:r>
              <a:t>A small sample of the DataFrame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driver_2.jpg" descr="driver_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0827" y="1839066"/>
            <a:ext cx="5090297" cy="3399136"/>
          </a:xfrm>
          <a:prstGeom prst="rect">
            <a:avLst/>
          </a:prstGeom>
          <a:ln w="12700">
            <a:miter lim="400000"/>
          </a:ln>
          <a:effectLst>
            <a:reflection stA="50000" endPos="40000" dir="5400000" sy="-100000" algn="bl" rotWithShape="0"/>
          </a:effectLst>
        </p:spPr>
      </p:pic>
      <p:sp>
        <p:nvSpPr>
          <p:cNvPr id="159" name="Başlık 1"/>
          <p:cNvSpPr txBox="1">
            <a:spLocks noGrp="1"/>
          </p:cNvSpPr>
          <p:nvPr>
            <p:ph type="title"/>
          </p:nvPr>
        </p:nvSpPr>
        <p:spPr>
          <a:xfrm>
            <a:off x="1267441" y="525375"/>
            <a:ext cx="4723042" cy="904439"/>
          </a:xfrm>
          <a:prstGeom prst="rect">
            <a:avLst/>
          </a:prstGeom>
        </p:spPr>
        <p:txBody>
          <a:bodyPr/>
          <a:lstStyle>
            <a:lvl1pPr defTabSz="832104">
              <a:defRPr sz="4368" spc="-91">
                <a:solidFill>
                  <a:srgbClr val="456968"/>
                </a:solidFill>
              </a:defRPr>
            </a:lvl1pPr>
          </a:lstStyle>
          <a:p>
            <a:r>
              <a:t>Problem Statement</a:t>
            </a:r>
          </a:p>
        </p:txBody>
      </p:sp>
      <p:sp>
        <p:nvSpPr>
          <p:cNvPr id="160" name="İçerik Yer Tutucusu 2"/>
          <p:cNvSpPr txBox="1">
            <a:spLocks noGrp="1"/>
          </p:cNvSpPr>
          <p:nvPr>
            <p:ph type="body" sz="quarter" idx="1"/>
          </p:nvPr>
        </p:nvSpPr>
        <p:spPr>
          <a:xfrm>
            <a:off x="1270530" y="1819522"/>
            <a:ext cx="4098501" cy="3818771"/>
          </a:xfrm>
          <a:prstGeom prst="rect">
            <a:avLst/>
          </a:prstGeom>
        </p:spPr>
        <p:txBody>
          <a:bodyPr/>
          <a:lstStyle/>
          <a:p>
            <a:pPr marL="89611" indent="-89611" defTabSz="896111">
              <a:spcBef>
                <a:spcPts val="1100"/>
              </a:spcBef>
              <a:defRPr sz="1960">
                <a:solidFill>
                  <a:srgbClr val="000000"/>
                </a:solidFill>
              </a:defRPr>
            </a:pPr>
            <a:r>
              <a:t>According to the KGM</a:t>
            </a:r>
            <a:r>
              <a:rPr baseline="31999"/>
              <a:t>1</a:t>
            </a:r>
            <a:r>
              <a:t>, last year 3704 people have died in road accidents in Turkey and 92.65% of accidents were caused by driver defects </a:t>
            </a:r>
            <a:r>
              <a:rPr u="sng" baseline="31999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action="ppaction://hlinksldjump"/>
              </a:rPr>
              <a:t>[1]</a:t>
            </a:r>
            <a:r>
              <a:rPr baseline="31999"/>
              <a:t>.</a:t>
            </a:r>
          </a:p>
          <a:p>
            <a:pPr marL="89611" indent="-89611" defTabSz="896111">
              <a:spcBef>
                <a:spcPts val="1100"/>
              </a:spcBef>
              <a:defRPr sz="1960">
                <a:solidFill>
                  <a:srgbClr val="000000"/>
                </a:solidFill>
              </a:defRPr>
            </a:pPr>
            <a:endParaRPr baseline="31999"/>
          </a:p>
          <a:p>
            <a:pPr marL="89611" indent="-89611" defTabSz="896111">
              <a:spcBef>
                <a:spcPts val="1100"/>
              </a:spcBef>
              <a:defRPr sz="1960">
                <a:solidFill>
                  <a:srgbClr val="000000"/>
                </a:solidFill>
              </a:defRPr>
            </a:pPr>
            <a:r>
              <a:t>Development of a robust and practical drowsiness detection system is a crucial</a:t>
            </a:r>
          </a:p>
          <a:p>
            <a:pPr marL="89611" indent="-89611" defTabSz="896111">
              <a:spcBef>
                <a:spcPts val="1100"/>
              </a:spcBef>
              <a:defRPr sz="1960">
                <a:solidFill>
                  <a:srgbClr val="000000"/>
                </a:solidFill>
              </a:defRPr>
            </a:pPr>
            <a:endParaRPr/>
          </a:p>
          <a:p>
            <a:pPr marL="89611" indent="-89611" defTabSz="896111">
              <a:spcBef>
                <a:spcPts val="1100"/>
              </a:spcBef>
              <a:defRPr sz="1960">
                <a:solidFill>
                  <a:srgbClr val="000000"/>
                </a:solidFill>
              </a:defRPr>
            </a:pPr>
            <a:r>
              <a:t>Our aim is to make a system that detects drowsiness status of the driver based on facial behaviors.</a:t>
            </a:r>
          </a:p>
        </p:txBody>
      </p:sp>
      <p:sp>
        <p:nvSpPr>
          <p:cNvPr id="161" name="Isosceles Triangle 55"/>
          <p:cNvSpPr/>
          <p:nvPr/>
        </p:nvSpPr>
        <p:spPr>
          <a:xfrm flipV="1">
            <a:off x="-2" y="-1"/>
            <a:ext cx="448735" cy="2844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456968"/>
                </a:solidFill>
              </a:defRPr>
            </a:pPr>
            <a:endParaRPr/>
          </a:p>
        </p:txBody>
      </p:sp>
      <p:sp>
        <p:nvSpPr>
          <p:cNvPr id="162" name="Rectangle 27"/>
          <p:cNvSpPr/>
          <p:nvPr/>
        </p:nvSpPr>
        <p:spPr>
          <a:xfrm>
            <a:off x="14566265" y="3956063"/>
            <a:ext cx="1766361" cy="685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18697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456968"/>
                </a:solidFill>
              </a:defRPr>
            </a:pPr>
            <a:endParaRPr/>
          </a:p>
        </p:txBody>
      </p:sp>
      <p:sp>
        <p:nvSpPr>
          <p:cNvPr id="163" name="Isosceles Triangle 57"/>
          <p:cNvSpPr/>
          <p:nvPr/>
        </p:nvSpPr>
        <p:spPr>
          <a:xfrm>
            <a:off x="10818924" y="4367528"/>
            <a:ext cx="1862651" cy="20135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456968"/>
                </a:solidFill>
              </a:defRPr>
            </a:pPr>
            <a:endParaRPr/>
          </a:p>
        </p:txBody>
      </p:sp>
      <p:sp>
        <p:nvSpPr>
          <p:cNvPr id="164" name="1KGM:Karayolları Genel Müdürlüğü"/>
          <p:cNvSpPr txBox="1"/>
          <p:nvPr/>
        </p:nvSpPr>
        <p:spPr>
          <a:xfrm>
            <a:off x="1378739" y="5819760"/>
            <a:ext cx="4098500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91439" indent="-91439" defTabSz="914400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Calibri"/>
              <a:buChar char=" "/>
              <a:defRPr sz="1000" b="1">
                <a:latin typeface="Palatino"/>
                <a:ea typeface="Palatino"/>
                <a:cs typeface="Palatino"/>
                <a:sym typeface="Palatino"/>
              </a:defRPr>
            </a:pPr>
            <a:r>
              <a:rPr baseline="31999"/>
              <a:t>1</a:t>
            </a:r>
            <a:r>
              <a:t>KGM:Karayolları Genel Müdürlüğü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D9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Başlık 1"/>
          <p:cNvSpPr txBox="1">
            <a:spLocks noGrp="1"/>
          </p:cNvSpPr>
          <p:nvPr>
            <p:ph type="title"/>
          </p:nvPr>
        </p:nvSpPr>
        <p:spPr>
          <a:xfrm>
            <a:off x="1174292" y="-1"/>
            <a:ext cx="8534401" cy="1507069"/>
          </a:xfrm>
          <a:prstGeom prst="rect">
            <a:avLst/>
          </a:prstGeom>
        </p:spPr>
        <p:txBody>
          <a:bodyPr/>
          <a:lstStyle>
            <a:lvl1pPr>
              <a:defRPr spc="-100">
                <a:solidFill>
                  <a:srgbClr val="456968"/>
                </a:solidFill>
              </a:defRPr>
            </a:lvl1pPr>
          </a:lstStyle>
          <a:p>
            <a:r>
              <a:t>Normalization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6" name="İçerik Yer Tutucusu 2"/>
              <p:cNvSpPr txBox="1">
                <a:spLocks noGrp="1"/>
              </p:cNvSpPr>
              <p:nvPr>
                <p:ph type="body" sz="half" idx="1"/>
              </p:nvPr>
            </p:nvSpPr>
            <p:spPr>
              <a:xfrm>
                <a:off x="1174292" y="1160412"/>
                <a:ext cx="5094306" cy="5827569"/>
              </a:xfrm>
              <a:prstGeom prst="rect">
                <a:avLst/>
              </a:prstGeom>
            </p:spPr>
            <p:txBody>
              <a:bodyPr>
                <a:normAutofit fontScale="92500"/>
              </a:bodyPr>
              <a:lstStyle/>
              <a:p>
                <a:pPr marL="0" indent="0">
                  <a:buSzTx/>
                  <a:buNone/>
                  <a:defRPr b="1">
                    <a:solidFill>
                      <a:srgbClr val="000000"/>
                    </a:solidFill>
                  </a:defRPr>
                </a:pPr>
                <a:endParaRPr dirty="0"/>
              </a:p>
              <a:p>
                <a:pPr marL="0" indent="0">
                  <a:buSzTx/>
                  <a:buNone/>
                  <a:defRPr b="1">
                    <a:solidFill>
                      <a:srgbClr val="000000"/>
                    </a:solidFill>
                  </a:defRPr>
                </a:pPr>
                <a:endParaRPr dirty="0"/>
              </a:p>
              <a:p>
                <a:pPr marL="0" indent="0">
                  <a:buSzTx/>
                  <a:buNone/>
                  <a:defRPr b="1">
                    <a:solidFill>
                      <a:srgbClr val="000000"/>
                    </a:solidFill>
                  </a:defRPr>
                </a:pPr>
                <a:r>
                  <a:rPr dirty="0"/>
                  <a:t>Subject-wise Normalization</a:t>
                </a:r>
              </a:p>
              <a:p>
                <a:pPr>
                  <a:buClrTx/>
                  <a:buFontTx/>
                  <a:buChar char="➢"/>
                  <a:defRPr>
                    <a:solidFill>
                      <a:srgbClr val="000000"/>
                    </a:solidFill>
                    <a:latin typeface="Cambria Math"/>
                    <a:ea typeface="Cambria Math"/>
                    <a:cs typeface="Cambria Math"/>
                    <a:sym typeface="Cambria Math"/>
                  </a:defRPr>
                </a:pPr>
                <a14:m>
                  <m:oMath xmlns:m="http://schemas.openxmlformats.org/officeDocument/2006/math">
                    <m:r>
                      <a:rPr sz="3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𝜇</m:t>
                    </m:r>
                    <m:r>
                      <a:rPr sz="3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dirty="0">
                    <a:latin typeface="Calibri"/>
                    <a:ea typeface="Calibri"/>
                    <a:cs typeface="Calibri"/>
                    <a:sym typeface="Calibri"/>
                  </a:rPr>
                  <a:t>and </a:t>
                </a:r>
                <a14:m>
                  <m:oMath xmlns:m="http://schemas.openxmlformats.org/officeDocument/2006/math">
                    <m:r>
                      <a:rPr sz="33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𝜎</m:t>
                    </m:r>
                    <m:r>
                      <a:rPr sz="33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dirty="0">
                    <a:latin typeface="Wingdings"/>
                    <a:ea typeface="Wingdings"/>
                    <a:cs typeface="Wingdings"/>
                    <a:sym typeface="Wingdings"/>
                  </a:rPr>
                  <a:t> </a:t>
                </a:r>
                <a:r>
                  <a:rPr dirty="0">
                    <a:latin typeface="Calibri"/>
                    <a:ea typeface="Calibri"/>
                    <a:cs typeface="Calibri"/>
                    <a:sym typeface="Calibri"/>
                  </a:rPr>
                  <a:t>first 90 frames of alert videos </a:t>
                </a:r>
                <a:r>
                  <a:rPr lang="tr-TR" dirty="0">
                    <a:latin typeface="Calibri"/>
                    <a:ea typeface="Calibri"/>
                    <a:cs typeface="Calibri"/>
                    <a:sym typeface="Calibri"/>
                  </a:rPr>
                  <a:t>		  </a:t>
                </a:r>
                <a:r>
                  <a:rPr lang="tr-TR" dirty="0" err="1"/>
                  <a:t>for</a:t>
                </a:r>
                <a:r>
                  <a:rPr lang="tr-TR" dirty="0"/>
                  <a:t> </a:t>
                </a:r>
                <a:r>
                  <a:rPr dirty="0">
                    <a:latin typeface="Calibri"/>
                    <a:ea typeface="Calibri"/>
                    <a:cs typeface="Calibri"/>
                    <a:sym typeface="Calibri"/>
                  </a:rPr>
                  <a:t>each subject</a:t>
                </a:r>
              </a:p>
            </p:txBody>
          </p:sp>
        </mc:Choice>
        <mc:Fallback xmlns="">
          <p:sp>
            <p:nvSpPr>
              <p:cNvPr id="316" name="İçerik Yer Tutucusu 2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1"/>
              </p:nvPr>
            </p:nvSpPr>
            <p:spPr>
              <a:xfrm>
                <a:off x="1174292" y="1160412"/>
                <a:ext cx="5094306" cy="5827569"/>
              </a:xfrm>
              <a:prstGeom prst="rect">
                <a:avLst/>
              </a:prstGeom>
              <a:blipFill>
                <a:blip r:embed="rId2"/>
                <a:stretch>
                  <a:fillRect l="-29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7" name="İçerik Yer Tutucusu 2"/>
              <p:cNvSpPr txBox="1"/>
              <p:nvPr/>
            </p:nvSpPr>
            <p:spPr>
              <a:xfrm>
                <a:off x="7173049" y="1950391"/>
                <a:ext cx="4724082" cy="470607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val="1"/>
                </a:ext>
              </a:extLst>
            </p:spPr>
            <p:txBody>
              <a:bodyPr lIns="45718" tIns="45718" rIns="45718" bIns="45718">
                <a:normAutofit/>
              </a:bodyPr>
              <a:lstStyle/>
              <a:p>
                <a:pPr>
                  <a:spcBef>
                    <a:spcPts val="1000"/>
                  </a:spcBef>
                  <a:defRPr sz="2000" b="1">
                    <a:solidFill>
                      <a:srgbClr val="404040"/>
                    </a:solidFill>
                  </a:defRPr>
                </a:pPr>
                <a:r>
                  <a:t>Column-wise Normalization</a:t>
                </a:r>
              </a:p>
              <a:p>
                <a:pPr marL="342900" indent="-342900">
                  <a:spcBef>
                    <a:spcPts val="1000"/>
                  </a:spcBef>
                  <a:buSzPct val="100000"/>
                  <a:buChar char="➢"/>
                  <a:defRPr sz="2000">
                    <a:latin typeface="Cambria Math"/>
                    <a:ea typeface="Cambria Math"/>
                    <a:cs typeface="Cambria Math"/>
                    <a:sym typeface="Cambria Math"/>
                  </a:defRPr>
                </a:pPr>
                <a14:m>
                  <m:oMath xmlns:m="http://schemas.openxmlformats.org/officeDocument/2006/math">
                    <m:r>
                      <a:rPr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>
                    <a:solidFill>
                      <a:srgbClr val="40404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 and </a:t>
                </a:r>
                <a14:m>
                  <m:oMath xmlns:m="http://schemas.openxmlformats.org/officeDocument/2006/math">
                    <m:r>
                      <a:rPr sz="22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>
                    <a:solidFill>
                      <a:srgbClr val="40404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 </a:t>
                </a:r>
                <a:r>
                  <a:rPr>
                    <a:solidFill>
                      <a:srgbClr val="404040"/>
                    </a:solidFill>
                    <a:latin typeface="Wingdings"/>
                    <a:ea typeface="Wingdings"/>
                    <a:cs typeface="Wingdings"/>
                    <a:sym typeface="Wingdings"/>
                  </a:rPr>
                  <a:t> </a:t>
                </a:r>
                <a:r>
                  <a:rPr>
                    <a:solidFill>
                      <a:srgbClr val="40404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for each feature</a:t>
                </a:r>
                <a:endParaRPr>
                  <a:solidFill>
                    <a:srgbClr val="404040"/>
                  </a:solidFill>
                </a:endParaRPr>
              </a:p>
            </p:txBody>
          </p:sp>
        </mc:Choice>
        <mc:Fallback xmlns="">
          <p:sp>
            <p:nvSpPr>
              <p:cNvPr id="317" name="İçerik Yer Tutucusu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73049" y="1950391"/>
                <a:ext cx="4724082" cy="4706071"/>
              </a:xfrm>
              <a:prstGeom prst="rect">
                <a:avLst/>
              </a:prstGeom>
              <a:blipFill>
                <a:blip r:embed="rId3"/>
                <a:stretch>
                  <a:fillRect l="-3484" t="-777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8" name="Düz Bağlayıcı 4"/>
          <p:cNvSpPr/>
          <p:nvPr/>
        </p:nvSpPr>
        <p:spPr>
          <a:xfrm flipH="1">
            <a:off x="6337236" y="1745994"/>
            <a:ext cx="1" cy="4656407"/>
          </a:xfrm>
          <a:prstGeom prst="line">
            <a:avLst/>
          </a:prstGeom>
          <a:ln w="25400">
            <a:solidFill>
              <a:srgbClr val="000000"/>
            </a:solidFill>
          </a:ln>
          <a:effectLst>
            <a:outerShdw blurRad="38100" dist="25400" dir="2700000" rotWithShape="0">
              <a:srgbClr val="000000">
                <a:alpha val="60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grpSp>
        <p:nvGrpSpPr>
          <p:cNvPr id="321" name="Dikdörtgen: Köşeleri Yuvarlatılmış 5"/>
          <p:cNvGrpSpPr/>
          <p:nvPr/>
        </p:nvGrpSpPr>
        <p:grpSpPr>
          <a:xfrm>
            <a:off x="1091471" y="3915179"/>
            <a:ext cx="5002988" cy="776493"/>
            <a:chOff x="0" y="0"/>
            <a:chExt cx="4807027" cy="776492"/>
          </a:xfrm>
        </p:grpSpPr>
        <p:sp>
          <p:nvSpPr>
            <p:cNvPr id="319" name="Rounded Rectangle"/>
            <p:cNvSpPr/>
            <p:nvPr/>
          </p:nvSpPr>
          <p:spPr>
            <a:xfrm>
              <a:off x="0" y="0"/>
              <a:ext cx="4807028" cy="759997"/>
            </a:xfrm>
            <a:prstGeom prst="roundRect">
              <a:avLst>
                <a:gd name="adj" fmla="val 16667"/>
              </a:avLst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0" name="Text"/>
                <p:cNvSpPr txBox="1"/>
                <p:nvPr/>
              </p:nvSpPr>
              <p:spPr>
                <a:xfrm>
                  <a:off x="82819" y="37099"/>
                  <a:ext cx="4418073" cy="739394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m="http://schemas.openxmlformats.org/officeDocument/2006/math" xmlns="" val="1"/>
                  </a:ext>
                </a:extLst>
              </p:spPr>
              <p:txBody>
                <a:bodyPr wrap="none" lIns="45719" tIns="45719" rIns="45719" bIns="45719" numCol="1" anchor="t">
                  <a:spAutoFit/>
                </a:bodyPr>
                <a:lstStyle>
                  <a:lvl1pPr>
                    <a:defRPr>
                      <a:latin typeface="Cambria Math"/>
                      <a:ea typeface="Cambria Math"/>
                      <a:cs typeface="Cambria Math"/>
                      <a:sym typeface="Cambria Math"/>
                    </a:defRPr>
                  </a:lvl1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𝑛𝑜𝑟𝑚𝑎𝑙𝑖𝑧𝑒𝑑</m:t>
                            </m:r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𝑓𝑒𝑎𝑡𝑢𝑟𝑒</m:t>
                            </m:r>
                          </m:e>
                          <m: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r>
                          <a:rPr sz="1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𝑓𝑒𝑎𝑡𝑢𝑟𝑒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r>
                              <a:rPr sz="19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sz="19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den>
                        </m:f>
                      </m:oMath>
                    </m:oMathPara>
                  </a14:m>
                  <a:endParaRPr/>
                </a:p>
              </p:txBody>
            </p:sp>
          </mc:Choice>
          <mc:Fallback xmlns="">
            <p:sp>
              <p:nvSpPr>
                <p:cNvPr id="320" name="Text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819" y="37099"/>
                  <a:ext cx="4418073" cy="739394"/>
                </a:xfrm>
                <a:prstGeom prst="rect">
                  <a:avLst/>
                </a:prstGeom>
                <a:blipFill>
                  <a:blip r:embed="rId4"/>
                  <a:stretch>
                    <a:fillRect r="-3841"/>
                  </a:stretch>
                </a:blipFill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24" name="Dikdörtgen: Köşeleri Yuvarlatılmış 6"/>
          <p:cNvGrpSpPr/>
          <p:nvPr/>
        </p:nvGrpSpPr>
        <p:grpSpPr>
          <a:xfrm>
            <a:off x="7173049" y="3941976"/>
            <a:ext cx="3647352" cy="759998"/>
            <a:chOff x="0" y="0"/>
            <a:chExt cx="3647350" cy="759997"/>
          </a:xfrm>
        </p:grpSpPr>
        <p:sp>
          <p:nvSpPr>
            <p:cNvPr id="322" name="Rounded Rectangle"/>
            <p:cNvSpPr/>
            <p:nvPr/>
          </p:nvSpPr>
          <p:spPr>
            <a:xfrm>
              <a:off x="0" y="0"/>
              <a:ext cx="3647350" cy="759997"/>
            </a:xfrm>
            <a:prstGeom prst="roundRect">
              <a:avLst>
                <a:gd name="adj" fmla="val 16667"/>
              </a:avLst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3" name="Text"/>
                <p:cNvSpPr txBox="1"/>
                <p:nvPr/>
              </p:nvSpPr>
              <p:spPr>
                <a:xfrm>
                  <a:off x="82820" y="37099"/>
                  <a:ext cx="3481709" cy="66569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>
                  <a:lvl1pPr>
                    <a:defRPr>
                      <a:latin typeface="Cambria Math"/>
                      <a:ea typeface="Cambria Math"/>
                      <a:cs typeface="Cambria Math"/>
                      <a:sym typeface="Cambria Math"/>
                    </a:defRPr>
                  </a:lvl1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𝑠𝑐𝑎𝑙𝑒𝑑</m:t>
                            </m:r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𝑓𝑒𝑎𝑡𝑢𝑟𝑒</m:t>
                            </m:r>
                          </m:e>
                          <m:sub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𝑓𝑒𝑎𝑡𝑢𝑟𝑒</m:t>
                                </m:r>
                              </m:e>
                              <m:sub>
                                <m:r>
                                  <a:rPr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den>
                        </m:f>
                      </m:oMath>
                    </m:oMathPara>
                  </a14:m>
                  <a:endParaRPr dirty="0"/>
                </a:p>
              </p:txBody>
            </p:sp>
          </mc:Choice>
          <mc:Fallback xmlns="">
            <p:sp>
              <p:nvSpPr>
                <p:cNvPr id="323" name="Text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820" y="37099"/>
                  <a:ext cx="3481709" cy="665692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Rectangle 110"/>
          <p:cNvSpPr/>
          <p:nvPr/>
        </p:nvSpPr>
        <p:spPr>
          <a:xfrm>
            <a:off x="2842" y="-1"/>
            <a:ext cx="12186316" cy="6858001"/>
          </a:xfrm>
          <a:prstGeom prst="rect">
            <a:avLst/>
          </a:prstGeom>
          <a:solidFill>
            <a:srgbClr val="E1E1D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7" name="Rectangle 112"/>
          <p:cNvSpPr/>
          <p:nvPr/>
        </p:nvSpPr>
        <p:spPr>
          <a:xfrm>
            <a:off x="-26418" y="0"/>
            <a:ext cx="4262326" cy="6858000"/>
          </a:xfrm>
          <a:prstGeom prst="rect">
            <a:avLst/>
          </a:prstGeom>
          <a:solidFill>
            <a:srgbClr val="82847C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28" name="Başlık 1"/>
          <p:cNvSpPr txBox="1">
            <a:spLocks noGrp="1"/>
          </p:cNvSpPr>
          <p:nvPr>
            <p:ph type="title"/>
          </p:nvPr>
        </p:nvSpPr>
        <p:spPr>
          <a:xfrm>
            <a:off x="167100" y="2556259"/>
            <a:ext cx="2167138" cy="1121311"/>
          </a:xfrm>
          <a:prstGeom prst="rect">
            <a:avLst/>
          </a:prstGeom>
        </p:spPr>
        <p:txBody>
          <a:bodyPr/>
          <a:lstStyle/>
          <a:p>
            <a:pPr defTabSz="594359">
              <a:defRPr sz="2080" b="1" spc="-65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Preliminary Experiments Results</a:t>
            </a:r>
            <a:br/>
            <a:endParaRPr/>
          </a:p>
        </p:txBody>
      </p:sp>
      <p:sp>
        <p:nvSpPr>
          <p:cNvPr id="329" name="Metin kutusu 1"/>
          <p:cNvSpPr txBox="1"/>
          <p:nvPr/>
        </p:nvSpPr>
        <p:spPr>
          <a:xfrm>
            <a:off x="325850" y="3918720"/>
            <a:ext cx="2878470" cy="2646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defTabSz="877823">
              <a:lnSpc>
                <a:spcPct val="90000"/>
              </a:lnSpc>
              <a:spcBef>
                <a:spcPts val="500"/>
              </a:spcBef>
              <a:defRPr sz="1919" b="1">
                <a:solidFill>
                  <a:srgbClr val="FFFFFF"/>
                </a:solidFill>
              </a:defRPr>
            </a:pPr>
            <a:r>
              <a:t>Dataset</a:t>
            </a:r>
            <a:r>
              <a:rPr b="0"/>
              <a:t> </a:t>
            </a:r>
          </a:p>
          <a:p>
            <a:pPr marL="274320" indent="-274320" defTabSz="877823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SzPct val="100000"/>
              <a:buChar char="➢"/>
              <a:defRPr sz="1440">
                <a:solidFill>
                  <a:srgbClr val="FFFFFF"/>
                </a:solidFill>
              </a:defRPr>
            </a:pPr>
            <a:r>
              <a:t>NTHU-DDD</a:t>
            </a:r>
          </a:p>
          <a:p>
            <a:pPr defTabSz="877823">
              <a:lnSpc>
                <a:spcPct val="90000"/>
              </a:lnSpc>
              <a:spcBef>
                <a:spcPts val="500"/>
              </a:spcBef>
              <a:defRPr sz="1919" b="1">
                <a:solidFill>
                  <a:srgbClr val="FFFFFF"/>
                </a:solidFill>
              </a:defRPr>
            </a:pPr>
            <a:endParaRPr/>
          </a:p>
          <a:p>
            <a:pPr defTabSz="877823">
              <a:lnSpc>
                <a:spcPct val="90000"/>
              </a:lnSpc>
              <a:spcBef>
                <a:spcPts val="500"/>
              </a:spcBef>
              <a:defRPr sz="1919" b="1">
                <a:solidFill>
                  <a:srgbClr val="FFFFFF"/>
                </a:solidFill>
              </a:defRPr>
            </a:pPr>
            <a:r>
              <a:t>Classification</a:t>
            </a:r>
            <a:r>
              <a:rPr b="0"/>
              <a:t> </a:t>
            </a:r>
          </a:p>
          <a:p>
            <a:pPr marL="274320" indent="-274320" defTabSz="877823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SzPct val="100000"/>
              <a:buChar char="➢"/>
              <a:defRPr sz="1440">
                <a:solidFill>
                  <a:srgbClr val="FFFFFF"/>
                </a:solidFill>
              </a:defRPr>
            </a:pPr>
            <a:r>
              <a:t>Frame-based Model</a:t>
            </a:r>
          </a:p>
          <a:p>
            <a:pPr defTabSz="877823">
              <a:lnSpc>
                <a:spcPct val="90000"/>
              </a:lnSpc>
              <a:spcBef>
                <a:spcPts val="500"/>
              </a:spcBef>
              <a:defRPr sz="1440">
                <a:solidFill>
                  <a:srgbClr val="FFFFFF"/>
                </a:solidFill>
              </a:defRPr>
            </a:pPr>
            <a:endParaRPr/>
          </a:p>
          <a:p>
            <a:pPr defTabSz="877823">
              <a:lnSpc>
                <a:spcPct val="90000"/>
              </a:lnSpc>
              <a:spcBef>
                <a:spcPts val="500"/>
              </a:spcBef>
              <a:defRPr sz="1919" b="1">
                <a:solidFill>
                  <a:srgbClr val="FFFFFF"/>
                </a:solidFill>
              </a:defRPr>
            </a:pPr>
            <a:r>
              <a:t>Feature Importance</a:t>
            </a:r>
          </a:p>
          <a:p>
            <a:pPr marL="274320" indent="-274320" defTabSz="877823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SzPct val="100000"/>
              <a:buChar char="➢"/>
              <a:defRPr sz="1440">
                <a:solidFill>
                  <a:srgbClr val="FFFFFF"/>
                </a:solidFill>
              </a:defRPr>
            </a:pPr>
            <a:r>
              <a:t>Random Forest + Permutation Importance</a:t>
            </a:r>
          </a:p>
        </p:txBody>
      </p:sp>
      <p:sp>
        <p:nvSpPr>
          <p:cNvPr id="330" name="Rectangle 114"/>
          <p:cNvSpPr/>
          <p:nvPr/>
        </p:nvSpPr>
        <p:spPr>
          <a:xfrm>
            <a:off x="4040070" y="0"/>
            <a:ext cx="64009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331" name="Resim 2" descr="Resim 2"/>
          <p:cNvPicPr>
            <a:picLocks noChangeAspect="1"/>
          </p:cNvPicPr>
          <p:nvPr/>
        </p:nvPicPr>
        <p:blipFill>
          <a:blip r:embed="rId2"/>
          <a:srcRect l="14249" t="43703" r="61667" b="24147"/>
          <a:stretch>
            <a:fillRect/>
          </a:stretch>
        </p:blipFill>
        <p:spPr>
          <a:xfrm>
            <a:off x="994478" y="1807"/>
            <a:ext cx="3241430" cy="2433877"/>
          </a:xfrm>
          <a:prstGeom prst="rect">
            <a:avLst/>
          </a:prstGeom>
          <a:ln w="12700">
            <a:miter lim="400000"/>
          </a:ln>
          <a:effectLst>
            <a:outerShdw blurRad="381000" dist="119618" rotWithShape="0">
              <a:srgbClr val="000000">
                <a:alpha val="75000"/>
              </a:srgbClr>
            </a:outerShdw>
          </a:effectLst>
        </p:spPr>
      </p:pic>
      <p:graphicFrame>
        <p:nvGraphicFramePr>
          <p:cNvPr id="332" name="Tablo 7"/>
          <p:cNvGraphicFramePr/>
          <p:nvPr>
            <p:extLst>
              <p:ext uri="{D42A27DB-BD31-4B8C-83A1-F6EECF244321}">
                <p14:modId xmlns:p14="http://schemas.microsoft.com/office/powerpoint/2010/main" val="3916155793"/>
              </p:ext>
            </p:extLst>
          </p:nvPr>
        </p:nvGraphicFramePr>
        <p:xfrm>
          <a:off x="4576869" y="632536"/>
          <a:ext cx="7126346" cy="5592928"/>
        </p:xfrm>
        <a:graphic>
          <a:graphicData uri="http://schemas.openxmlformats.org/drawingml/2006/table">
            <a:tbl>
              <a:tblPr firstRow="1" bandRow="1">
                <a:tableStyleId>{EEE7283C-3CF3-47DC-8721-378D4A62B228}</a:tableStyleId>
              </a:tblPr>
              <a:tblGrid>
                <a:gridCol w="17682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83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273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725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13724">
                <a:tc>
                  <a:txBody>
                    <a:bodyPr/>
                    <a:lstStyle/>
                    <a:p>
                      <a:pPr algn="l" defTabSz="914400">
                        <a:defRPr sz="1500"/>
                      </a:pPr>
                      <a:endParaRPr/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500"/>
                      </a:pPr>
                      <a:endParaRPr/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500" b="0">
                          <a:solidFill>
                            <a:srgbClr val="000000"/>
                          </a:solidFill>
                        </a:defRPr>
                      </a:pPr>
                      <a:r>
                        <a:rPr dirty="0"/>
                        <a:t>Non-Scaled</a:t>
                      </a:r>
                    </a:p>
                    <a:p>
                      <a:pPr algn="l" defTabSz="914400">
                        <a:defRPr sz="1500" b="0">
                          <a:solidFill>
                            <a:srgbClr val="000000"/>
                          </a:solidFill>
                        </a:defRPr>
                      </a:pPr>
                      <a:r>
                        <a:rPr dirty="0"/>
                        <a:t>(only subject-wise)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500"/>
                        <a:t>Scaled (subject+column)</a:t>
                      </a:r>
                    </a:p>
                  </a:txBody>
                  <a:tcPr marL="37699" marR="37699" marT="37699" marB="37699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8267">
                <a:tc rowSpan="3">
                  <a:txBody>
                    <a:bodyPr/>
                    <a:lstStyle/>
                    <a:p>
                      <a:pPr algn="ctr" defTabSz="914400">
                        <a:defRPr sz="1500" b="1"/>
                      </a:pPr>
                      <a:endParaRPr/>
                    </a:p>
                    <a:p>
                      <a:pPr algn="l" defTabSz="914400">
                        <a:defRPr sz="1500" b="1"/>
                      </a:pPr>
                      <a:r>
                        <a:t>Decision Tree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Accuracy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0.7276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0.7298</a:t>
                      </a:r>
                    </a:p>
                  </a:txBody>
                  <a:tcPr marL="37699" marR="37699" marT="37699" marB="37699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826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AUC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0.7194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0.7214</a:t>
                      </a:r>
                    </a:p>
                  </a:txBody>
                  <a:tcPr marL="37699" marR="37699" marT="37699" marB="37699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826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F-1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0.77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0.77</a:t>
                      </a:r>
                    </a:p>
                  </a:txBody>
                  <a:tcPr marL="37699" marR="37699" marT="37699" marB="37699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8267">
                <a:tc rowSpan="3">
                  <a:txBody>
                    <a:bodyPr/>
                    <a:lstStyle/>
                    <a:p>
                      <a:pPr algn="l" defTabSz="914400">
                        <a:defRPr sz="1500" b="1"/>
                      </a:pPr>
                      <a:endParaRPr/>
                    </a:p>
                    <a:p>
                      <a:pPr algn="l" defTabSz="914400">
                        <a:defRPr sz="1500" b="1"/>
                      </a:pPr>
                      <a:r>
                        <a:t>Naive-Bayes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Accuracy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0.5598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0.5595</a:t>
                      </a:r>
                    </a:p>
                  </a:txBody>
                  <a:tcPr marL="37699" marR="37699" marT="37699" marB="37699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826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AUC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0.5947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0.5595</a:t>
                      </a:r>
                    </a:p>
                  </a:txBody>
                  <a:tcPr marL="37699" marR="37699" marT="37699" marB="37699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826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F-1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0.51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0.51</a:t>
                      </a:r>
                    </a:p>
                  </a:txBody>
                  <a:tcPr marL="37699" marR="37699" marT="37699" marB="37699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8267">
                <a:tc rowSpan="3">
                  <a:txBody>
                    <a:bodyPr/>
                    <a:lstStyle/>
                    <a:p>
                      <a:pPr algn="l" defTabSz="914400">
                        <a:defRPr sz="1500" b="1"/>
                      </a:pPr>
                      <a:endParaRPr/>
                    </a:p>
                    <a:p>
                      <a:pPr algn="l" defTabSz="914400">
                        <a:defRPr sz="1500" b="1"/>
                      </a:pPr>
                      <a:r>
                        <a:t>K-nearest Neighbor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Accuracy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0.7079 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0.7374</a:t>
                      </a:r>
                    </a:p>
                  </a:txBody>
                  <a:tcPr marL="37699" marR="37699" marT="37699" marB="37699"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826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AUC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0.6961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0.7258</a:t>
                      </a:r>
                    </a:p>
                  </a:txBody>
                  <a:tcPr marL="37699" marR="37699" marT="37699" marB="37699" horzOverflow="overflow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826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F-1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0.75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0.78</a:t>
                      </a:r>
                    </a:p>
                  </a:txBody>
                  <a:tcPr marL="37699" marR="37699" marT="37699" marB="37699" horzOverflow="overflow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8267">
                <a:tc rowSpan="3">
                  <a:txBody>
                    <a:bodyPr/>
                    <a:lstStyle/>
                    <a:p>
                      <a:pPr algn="l" defTabSz="914400">
                        <a:defRPr sz="1500" b="1"/>
                      </a:pPr>
                      <a:endParaRPr/>
                    </a:p>
                    <a:p>
                      <a:pPr algn="l" defTabSz="914400">
                        <a:defRPr sz="1500" b="1"/>
                      </a:pPr>
                      <a:r>
                        <a:t>Random Forest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Accuracy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800"/>
                      </a:pPr>
                      <a:r>
                        <a:rPr sz="1500" dirty="0"/>
                        <a:t> </a:t>
                      </a:r>
                      <a:r>
                        <a:rPr lang="en-US" sz="1500" dirty="0"/>
                        <a:t>0.7894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lang="tr-TR" sz="1500" dirty="0">
                          <a:sym typeface="Calibri Light"/>
                        </a:rPr>
                        <a:t>0.7903</a:t>
                      </a:r>
                      <a:endParaRPr sz="1500" dirty="0"/>
                    </a:p>
                  </a:txBody>
                  <a:tcPr marL="37699" marR="37699" marT="37699" marB="37699" horzOverflow="overflow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9826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AUC</a:t>
                      </a:r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500">
                          <a:latin typeface="Calibri Light"/>
                          <a:ea typeface="Calibri Light"/>
                          <a:cs typeface="Calibri Light"/>
                          <a:sym typeface="Calibri Light"/>
                        </a:defRPr>
                      </a:pPr>
                      <a:r>
                        <a:rPr lang="en-US" sz="1500" dirty="0"/>
                        <a:t>0.7824</a:t>
                      </a:r>
                      <a:endParaRPr dirty="0"/>
                    </a:p>
                  </a:txBody>
                  <a:tcPr marL="37699" marR="37699" marT="37699" marB="37699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lang="tr-TR" sz="1500" dirty="0">
                          <a:sym typeface="Calibri Light"/>
                        </a:rPr>
                        <a:t>0.7829</a:t>
                      </a:r>
                      <a:endParaRPr lang="tr-TR" sz="1500" dirty="0">
                        <a:latin typeface="Calibri Light"/>
                        <a:ea typeface="Calibri Light"/>
                        <a:cs typeface="Calibri Light"/>
                        <a:sym typeface="Calibri Light"/>
                      </a:endParaRPr>
                    </a:p>
                  </a:txBody>
                  <a:tcPr marL="37699" marR="37699" marT="37699" marB="37699" horzOverflow="overflow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9826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/>
                        <a:t>F-1</a:t>
                      </a:r>
                    </a:p>
                  </a:txBody>
                  <a:tcPr marL="37699" marR="37699" marT="37699" marB="37699" horzOverflow="overflow">
                    <a:solidFill>
                      <a:srgbClr val="80FC1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500">
                          <a:latin typeface="Calibri Light"/>
                          <a:ea typeface="Calibri Light"/>
                          <a:cs typeface="Calibri Light"/>
                          <a:sym typeface="Calibri Light"/>
                        </a:defRPr>
                      </a:pPr>
                      <a:r>
                        <a:rPr lang="en-US" sz="1500" dirty="0"/>
                        <a:t>0.82</a:t>
                      </a:r>
                      <a:endParaRPr dirty="0"/>
                    </a:p>
                  </a:txBody>
                  <a:tcPr marL="37699" marR="37699" marT="37699" marB="37699" horzOverflow="overflow">
                    <a:solidFill>
                      <a:srgbClr val="80FC1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500" dirty="0"/>
                        <a:t>0.82</a:t>
                      </a:r>
                    </a:p>
                  </a:txBody>
                  <a:tcPr marL="37699" marR="37699" marT="37699" marB="37699" horzOverflow="overflow">
                    <a:solidFill>
                      <a:srgbClr val="80FC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1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Başlık 1"/>
          <p:cNvSpPr txBox="1">
            <a:spLocks noGrp="1"/>
          </p:cNvSpPr>
          <p:nvPr>
            <p:ph type="title"/>
          </p:nvPr>
        </p:nvSpPr>
        <p:spPr>
          <a:xfrm>
            <a:off x="977709" y="228118"/>
            <a:ext cx="10755846" cy="725677"/>
          </a:xfrm>
          <a:prstGeom prst="rect">
            <a:avLst/>
          </a:prstGeom>
        </p:spPr>
        <p:txBody>
          <a:bodyPr/>
          <a:lstStyle>
            <a:lvl1pPr>
              <a:defRPr sz="4300" spc="-100">
                <a:solidFill>
                  <a:srgbClr val="456968"/>
                </a:solidFill>
              </a:defRPr>
            </a:lvl1pPr>
          </a:lstStyle>
          <a:p>
            <a:r>
              <a:t>Blink-based Model: Blink Detection</a:t>
            </a:r>
          </a:p>
        </p:txBody>
      </p:sp>
      <p:pic>
        <p:nvPicPr>
          <p:cNvPr id="335" name="Resim 6" descr="Resim 6"/>
          <p:cNvPicPr>
            <a:picLocks noChangeAspect="1"/>
          </p:cNvPicPr>
          <p:nvPr/>
        </p:nvPicPr>
        <p:blipFill>
          <a:blip r:embed="rId2"/>
          <a:srcRect l="15813" t="42459" r="26896" b="22535"/>
          <a:stretch>
            <a:fillRect/>
          </a:stretch>
        </p:blipFill>
        <p:spPr>
          <a:xfrm>
            <a:off x="977708" y="2384911"/>
            <a:ext cx="10480425" cy="2764973"/>
          </a:xfrm>
          <a:prstGeom prst="rect">
            <a:avLst/>
          </a:prstGeom>
          <a:ln w="12700">
            <a:miter lim="400000"/>
          </a:ln>
          <a:effectLst>
            <a:outerShdw blurRad="190500" rotWithShape="0">
              <a:srgbClr val="000000">
                <a:alpha val="70000"/>
              </a:srgbClr>
            </a:outerShdw>
          </a:effectLst>
        </p:spPr>
      </p:pic>
      <p:sp>
        <p:nvSpPr>
          <p:cNvPr id="336" name="Dikdörtgen 5"/>
          <p:cNvSpPr/>
          <p:nvPr/>
        </p:nvSpPr>
        <p:spPr>
          <a:xfrm>
            <a:off x="1732807" y="953794"/>
            <a:ext cx="3294979" cy="1292662"/>
          </a:xfrm>
          <a:prstGeom prst="rect">
            <a:avLst/>
          </a:prstGeom>
          <a:solidFill>
            <a:srgbClr val="F1CFAD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latin typeface="Inter"/>
                <a:ea typeface="Inter"/>
                <a:cs typeface="Inter"/>
                <a:sym typeface="Inter"/>
              </a:defRPr>
            </a:pPr>
            <a:r>
              <a:rPr dirty="0"/>
              <a:t>Simple Thresholding </a:t>
            </a:r>
            <a:r>
              <a:rPr sz="1600" b="0" dirty="0">
                <a:solidFill>
                  <a:srgbClr val="0070C0"/>
                </a:solidFill>
                <a:latin typeface="Calibri Light"/>
                <a:ea typeface="Calibri Light"/>
                <a:cs typeface="Calibri Light"/>
                <a:sym typeface="Calibri Light"/>
              </a:rPr>
              <a:t>[11] </a:t>
            </a:r>
            <a:r>
              <a:rPr dirty="0"/>
              <a:t>: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dirty="0"/>
              <a:t>EAR_THRESHOLD = 0.21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dirty="0"/>
              <a:t>EAR_CONSEC_FRAMES = 3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dirty="0"/>
              <a:t>SKIP_FIRST_FRAMES = 0</a:t>
            </a:r>
          </a:p>
        </p:txBody>
      </p:sp>
      <p:sp>
        <p:nvSpPr>
          <p:cNvPr id="337" name="Dikdörtgen 4"/>
          <p:cNvSpPr/>
          <p:nvPr/>
        </p:nvSpPr>
        <p:spPr>
          <a:xfrm>
            <a:off x="5585169" y="953794"/>
            <a:ext cx="5194899" cy="129266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latin typeface="Inter"/>
                <a:ea typeface="Inter"/>
                <a:cs typeface="Inter"/>
                <a:sym typeface="Inter"/>
              </a:defRPr>
            </a:pPr>
            <a:r>
              <a:rPr dirty="0"/>
              <a:t>Adaptive Thresholding </a:t>
            </a:r>
            <a:r>
              <a:rPr sz="1600" b="0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[12] </a:t>
            </a:r>
            <a:r>
              <a:rPr dirty="0"/>
              <a:t>: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dirty="0"/>
              <a:t>EAR_THRESHOLD:  EWMA + outlier detection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dirty="0"/>
              <a:t>EAR_CONSEC_FRAMES: PACF, </a:t>
            </a:r>
            <a:r>
              <a:rPr dirty="0" err="1"/>
              <a:t>Gridsearch</a:t>
            </a:r>
            <a:r>
              <a:rPr dirty="0"/>
              <a:t> + ARIMA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dirty="0"/>
              <a:t>SKIP_FIRST_FRAMES:  Slope of linear fitting.</a:t>
            </a:r>
          </a:p>
        </p:txBody>
      </p:sp>
      <p:sp>
        <p:nvSpPr>
          <p:cNvPr id="338" name="Dikdörtgen 8"/>
          <p:cNvSpPr/>
          <p:nvPr/>
        </p:nvSpPr>
        <p:spPr>
          <a:xfrm>
            <a:off x="977709" y="5288339"/>
            <a:ext cx="10480424" cy="1571388"/>
          </a:xfrm>
          <a:prstGeom prst="rect">
            <a:avLst/>
          </a:prstGeom>
          <a:solidFill>
            <a:srgbClr val="EEE09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latin typeface="Inter"/>
                <a:ea typeface="Inter"/>
                <a:cs typeface="Inter"/>
                <a:sym typeface="Inter"/>
              </a:defRPr>
            </a:pPr>
            <a:r>
              <a:rPr dirty="0"/>
              <a:t>Support Vector Machine </a:t>
            </a:r>
            <a:r>
              <a:rPr sz="1600" b="0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[13] </a:t>
            </a:r>
            <a:r>
              <a:rPr dirty="0"/>
              <a:t>: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dirty="0"/>
              <a:t>training set </a:t>
            </a:r>
            <a:r>
              <a:rPr dirty="0">
                <a:latin typeface="Wingdings"/>
                <a:ea typeface="Wingdings"/>
                <a:cs typeface="Wingdings"/>
                <a:sym typeface="Wingdings"/>
              </a:rPr>
              <a:t></a:t>
            </a:r>
            <a:r>
              <a:rPr dirty="0"/>
              <a:t> eyeblink8 (71260 frames) test set</a:t>
            </a:r>
            <a:r>
              <a:rPr dirty="0">
                <a:latin typeface="Wingdings"/>
                <a:ea typeface="Wingdings"/>
                <a:cs typeface="Wingdings"/>
                <a:sym typeface="Wingdings"/>
              </a:rPr>
              <a:t></a:t>
            </a:r>
            <a:r>
              <a:rPr dirty="0"/>
              <a:t> </a:t>
            </a:r>
            <a:r>
              <a:rPr dirty="0" err="1"/>
              <a:t>talkingFace</a:t>
            </a:r>
            <a:r>
              <a:rPr dirty="0"/>
              <a:t> (5000 frames)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dirty="0"/>
              <a:t>(n x 13) matrix </a:t>
            </a:r>
            <a:r>
              <a:rPr dirty="0">
                <a:latin typeface="Wingdings"/>
                <a:ea typeface="Wingdings"/>
                <a:cs typeface="Wingdings"/>
                <a:sym typeface="Wingdings"/>
              </a:rPr>
              <a:t> </a:t>
            </a:r>
            <a:r>
              <a:rPr dirty="0"/>
              <a:t>13 frame window (6 previous frames + current frame + 6 next frames).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dirty="0"/>
              <a:t>Pipeline </a:t>
            </a:r>
            <a:r>
              <a:rPr dirty="0">
                <a:latin typeface="Wingdings"/>
                <a:ea typeface="Wingdings"/>
                <a:cs typeface="Wingdings"/>
                <a:sym typeface="Wingdings"/>
              </a:rPr>
              <a:t> </a:t>
            </a:r>
            <a:r>
              <a:rPr dirty="0"/>
              <a:t>10-fold CV + </a:t>
            </a:r>
            <a:r>
              <a:rPr dirty="0" err="1"/>
              <a:t>gridsearch</a:t>
            </a:r>
            <a:endParaRPr dirty="0"/>
          </a:p>
          <a:p>
            <a:pPr marL="285750" indent="-285750">
              <a:buSzPct val="100000"/>
              <a:buFont typeface="Arial"/>
              <a:buChar char="•"/>
              <a:defRPr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dirty="0"/>
              <a:t>best parameters </a:t>
            </a:r>
            <a:r>
              <a:rPr dirty="0">
                <a:latin typeface="Wingdings"/>
                <a:ea typeface="Wingdings"/>
                <a:cs typeface="Wingdings"/>
                <a:sym typeface="Wingdings"/>
              </a:rPr>
              <a:t></a:t>
            </a:r>
            <a:r>
              <a:rPr dirty="0"/>
              <a:t> (C: 10, '</a:t>
            </a:r>
            <a:r>
              <a:rPr dirty="0" err="1"/>
              <a:t>class_weight</a:t>
            </a:r>
            <a:r>
              <a:rPr dirty="0"/>
              <a:t>': None, 'gamma': 'scale', 'kernel': '</a:t>
            </a:r>
            <a:r>
              <a:rPr dirty="0" err="1"/>
              <a:t>rbf</a:t>
            </a:r>
            <a:r>
              <a:rPr dirty="0"/>
              <a:t>', '</a:t>
            </a:r>
            <a:r>
              <a:rPr dirty="0" err="1"/>
              <a:t>max_iter</a:t>
            </a:r>
            <a:r>
              <a:rPr dirty="0"/>
              <a:t>': 5000 )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1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Başlık 1"/>
          <p:cNvSpPr txBox="1">
            <a:spLocks noGrp="1"/>
          </p:cNvSpPr>
          <p:nvPr>
            <p:ph type="title"/>
          </p:nvPr>
        </p:nvSpPr>
        <p:spPr>
          <a:xfrm>
            <a:off x="1175423" y="380234"/>
            <a:ext cx="10755846" cy="1320803"/>
          </a:xfrm>
          <a:prstGeom prst="rect">
            <a:avLst/>
          </a:prstGeom>
        </p:spPr>
        <p:txBody>
          <a:bodyPr/>
          <a:lstStyle/>
          <a:p>
            <a:pPr>
              <a:defRPr sz="4300" spc="-100">
                <a:solidFill>
                  <a:srgbClr val="456968"/>
                </a:solidFill>
              </a:defRPr>
            </a:pPr>
            <a:r>
              <a:t>Blink-based Model:</a:t>
            </a:r>
            <a:br/>
            <a:r>
              <a:t>Comparison of Blink Detection techniques </a:t>
            </a:r>
            <a:r>
              <a:rPr sz="24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action="ppaction://hlinksldjump"/>
              </a:rPr>
              <a:t>[14]</a:t>
            </a:r>
          </a:p>
        </p:txBody>
      </p:sp>
      <p:pic>
        <p:nvPicPr>
          <p:cNvPr id="341" name="Resim 2" descr="Resim 2"/>
          <p:cNvPicPr>
            <a:picLocks noChangeAspect="1"/>
          </p:cNvPicPr>
          <p:nvPr/>
        </p:nvPicPr>
        <p:blipFill>
          <a:blip r:embed="rId3"/>
          <a:srcRect l="4853" t="18249" r="7127" b="3099"/>
          <a:stretch>
            <a:fillRect/>
          </a:stretch>
        </p:blipFill>
        <p:spPr>
          <a:xfrm>
            <a:off x="614339" y="1803832"/>
            <a:ext cx="10963321" cy="4898200"/>
          </a:xfrm>
          <a:prstGeom prst="rect">
            <a:avLst/>
          </a:prstGeom>
          <a:ln w="12700">
            <a:miter lim="400000"/>
          </a:ln>
          <a:effectLst>
            <a:outerShdw blurRad="1905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/>
            </a:gs>
            <a:gs pos="54000">
              <a:srgbClr val="FFFFFF"/>
            </a:gs>
            <a:gs pos="100000">
              <a:srgbClr val="D4CBBF"/>
            </a:gs>
          </a:gsLst>
          <a:lin ang="2519999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Başlık 1"/>
          <p:cNvSpPr txBox="1">
            <a:spLocks noGrp="1"/>
          </p:cNvSpPr>
          <p:nvPr>
            <p:ph type="title"/>
          </p:nvPr>
        </p:nvSpPr>
        <p:spPr>
          <a:xfrm>
            <a:off x="677333" y="626086"/>
            <a:ext cx="8596670" cy="921209"/>
          </a:xfrm>
          <a:prstGeom prst="rect">
            <a:avLst/>
          </a:prstGeom>
        </p:spPr>
        <p:txBody>
          <a:bodyPr/>
          <a:lstStyle>
            <a:lvl1pPr>
              <a:defRPr spc="-100">
                <a:solidFill>
                  <a:srgbClr val="456968"/>
                </a:solidFill>
              </a:defRPr>
            </a:lvl1pPr>
          </a:lstStyle>
          <a:p>
            <a:r>
              <a:t>Difficulties Encountered</a:t>
            </a:r>
          </a:p>
        </p:txBody>
      </p:sp>
      <p:sp>
        <p:nvSpPr>
          <p:cNvPr id="344" name="İçerik Yer Tutucusu 2"/>
          <p:cNvSpPr txBox="1">
            <a:spLocks noGrp="1"/>
          </p:cNvSpPr>
          <p:nvPr>
            <p:ph type="body" sz="half" idx="1"/>
          </p:nvPr>
        </p:nvSpPr>
        <p:spPr>
          <a:xfrm>
            <a:off x="677333" y="1512750"/>
            <a:ext cx="6183180" cy="4980647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400" b="1"/>
            </a:pPr>
            <a:r>
              <a:t>      FRAME-BASED METHOD</a:t>
            </a:r>
            <a:endParaRPr sz="1600"/>
          </a:p>
          <a:p>
            <a:pPr marL="0" lvl="1" indent="201168">
              <a:spcBef>
                <a:spcPts val="400"/>
              </a:spcBef>
              <a:buSzTx/>
              <a:buNone/>
            </a:pPr>
            <a:r>
              <a:t>While processing videos and constructing the dataframe, following frames are discarded:</a:t>
            </a:r>
          </a:p>
          <a:p>
            <a:pPr marL="800100" lvl="1" indent="-342900">
              <a:spcBef>
                <a:spcPts val="400"/>
              </a:spcBef>
              <a:buFontTx/>
              <a:buAutoNum type="arabicPeriod"/>
              <a:defRPr b="1"/>
            </a:pPr>
            <a:r>
              <a:t>Multiple faces and no face detected</a:t>
            </a:r>
          </a:p>
          <a:p>
            <a:pPr marL="800100" lvl="1" indent="-342900">
              <a:spcBef>
                <a:spcPts val="400"/>
              </a:spcBef>
              <a:buFontTx/>
              <a:buAutoNum type="arabicPeriod"/>
              <a:defRPr b="1"/>
            </a:pPr>
            <a:r>
              <a:t>Time lapses</a:t>
            </a:r>
          </a:p>
          <a:p>
            <a:pPr marL="800100" lvl="1" indent="-342900">
              <a:spcBef>
                <a:spcPts val="400"/>
              </a:spcBef>
              <a:buFontTx/>
              <a:buAutoNum type="arabicPeriod"/>
              <a:defRPr b="1"/>
            </a:pPr>
            <a:r>
              <a:t>Mismatching annotations (First two frames of NTHU-test)</a:t>
            </a:r>
            <a:endParaRPr sz="1500"/>
          </a:p>
          <a:p>
            <a:pPr marL="0" lvl="1" indent="201168">
              <a:spcBef>
                <a:spcPts val="400"/>
              </a:spcBef>
              <a:buSzTx/>
              <a:buNone/>
            </a:pPr>
            <a:r>
              <a:t>  While preprocessing;</a:t>
            </a:r>
            <a:endParaRPr sz="1600"/>
          </a:p>
          <a:p>
            <a:pPr marL="800100" lvl="1" indent="-342900">
              <a:spcBef>
                <a:spcPts val="400"/>
              </a:spcBef>
              <a:buFontTx/>
              <a:buAutoNum type="arabicPeriod"/>
              <a:defRPr b="1"/>
            </a:pPr>
            <a:r>
              <a:t>Unconsistent thresholding for different subjects: </a:t>
            </a:r>
            <a:r>
              <a:rPr b="0"/>
              <a:t>Subject-wise normalization</a:t>
            </a:r>
          </a:p>
          <a:p>
            <a:pPr marL="0" indent="308609">
              <a:buSzTx/>
              <a:buNone/>
              <a:defRPr sz="1800"/>
            </a:pPr>
            <a:r>
              <a:t>While calculating feature importances;</a:t>
            </a:r>
          </a:p>
          <a:p>
            <a:pPr marL="800100" lvl="1" indent="-285750">
              <a:spcBef>
                <a:spcPts val="400"/>
              </a:spcBef>
              <a:buFontTx/>
              <a:buAutoNum type="arabicPeriod"/>
              <a:defRPr b="1"/>
            </a:pPr>
            <a:r>
              <a:t>Unexpectedly high values for some features:</a:t>
            </a:r>
            <a:r>
              <a:rPr b="0"/>
              <a:t> Column-wise normalization</a:t>
            </a:r>
          </a:p>
        </p:txBody>
      </p:sp>
      <p:sp>
        <p:nvSpPr>
          <p:cNvPr id="345" name="İçerik Yer Tutucusu 2"/>
          <p:cNvSpPr txBox="1"/>
          <p:nvPr/>
        </p:nvSpPr>
        <p:spPr>
          <a:xfrm>
            <a:off x="6650436" y="1547296"/>
            <a:ext cx="5247133" cy="199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 lnSpcReduction="10000"/>
          </a:bodyPr>
          <a:lstStyle/>
          <a:p>
            <a:pPr defTabSz="452627">
              <a:lnSpc>
                <a:spcPct val="90000"/>
              </a:lnSpc>
              <a:spcBef>
                <a:spcPts val="900"/>
              </a:spcBef>
              <a:defRPr sz="2400">
                <a:solidFill>
                  <a:srgbClr val="404040"/>
                </a:solidFill>
              </a:defRPr>
            </a:pPr>
            <a:r>
              <a:t>	</a:t>
            </a:r>
            <a:r>
              <a:rPr b="1"/>
              <a:t>BLINK-BASED METHOD</a:t>
            </a:r>
            <a:endParaRPr sz="1700"/>
          </a:p>
          <a:p>
            <a:pPr marL="735519" lvl="1" indent="-282891" defTabSz="452627">
              <a:lnSpc>
                <a:spcPct val="90000"/>
              </a:lnSpc>
              <a:spcBef>
                <a:spcPts val="900"/>
              </a:spcBef>
              <a:buClr>
                <a:schemeClr val="accent1"/>
              </a:buClr>
              <a:buSzPct val="80000"/>
              <a:buAutoNum type="arabicPeriod"/>
              <a:defRPr sz="2000" b="1">
                <a:solidFill>
                  <a:srgbClr val="404040"/>
                </a:solidFill>
              </a:defRPr>
            </a:pPr>
            <a:r>
              <a:t>False blink behaviours like smiling: </a:t>
            </a:r>
            <a:r>
              <a:rPr b="0"/>
              <a:t>EWMA</a:t>
            </a:r>
          </a:p>
          <a:p>
            <a:pPr lvl="1" indent="452627" defTabSz="452627">
              <a:lnSpc>
                <a:spcPct val="90000"/>
              </a:lnSpc>
              <a:spcBef>
                <a:spcPts val="900"/>
              </a:spcBef>
              <a:defRPr sz="2300">
                <a:solidFill>
                  <a:srgbClr val="404040"/>
                </a:solidFill>
              </a:defRPr>
            </a:pPr>
            <a:br>
              <a:rPr sz="2000"/>
            </a:br>
            <a:br>
              <a:rPr sz="2000"/>
            </a:br>
            <a:endParaRPr sz="2000"/>
          </a:p>
        </p:txBody>
      </p:sp>
      <p:grpSp>
        <p:nvGrpSpPr>
          <p:cNvPr id="349" name="Grup 5"/>
          <p:cNvGrpSpPr/>
          <p:nvPr/>
        </p:nvGrpSpPr>
        <p:grpSpPr>
          <a:xfrm>
            <a:off x="7245163" y="2542905"/>
            <a:ext cx="4545548" cy="4142225"/>
            <a:chOff x="0" y="0"/>
            <a:chExt cx="4545546" cy="4142224"/>
          </a:xfrm>
        </p:grpSpPr>
        <p:pic>
          <p:nvPicPr>
            <p:cNvPr id="346" name="Resim 1" descr="Resim 1"/>
            <p:cNvPicPr>
              <a:picLocks noChangeAspect="1"/>
            </p:cNvPicPr>
            <p:nvPr/>
          </p:nvPicPr>
          <p:blipFill>
            <a:blip r:embed="rId2"/>
            <a:srcRect l="31537" t="57189" r="53589" b="23036"/>
            <a:stretch>
              <a:fillRect/>
            </a:stretch>
          </p:blipFill>
          <p:spPr>
            <a:xfrm>
              <a:off x="0" y="0"/>
              <a:ext cx="2267261" cy="153537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47" name="Resim 3" descr="Resim 3"/>
            <p:cNvPicPr>
              <a:picLocks noChangeAspect="1"/>
            </p:cNvPicPr>
            <p:nvPr/>
          </p:nvPicPr>
          <p:blipFill>
            <a:blip r:embed="rId3"/>
            <a:srcRect l="31898" t="44657" r="38283" b="21767"/>
            <a:stretch>
              <a:fillRect/>
            </a:stretch>
          </p:blipFill>
          <p:spPr>
            <a:xfrm>
              <a:off x="0" y="1535372"/>
              <a:ext cx="4545547" cy="260685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48" name="Resim 4" descr="Resim 4"/>
            <p:cNvPicPr>
              <a:picLocks noChangeAspect="1"/>
            </p:cNvPicPr>
            <p:nvPr/>
          </p:nvPicPr>
          <p:blipFill>
            <a:blip r:embed="rId4"/>
            <a:srcRect l="46391" t="53318" r="38735" b="26908"/>
            <a:stretch>
              <a:fillRect/>
            </a:stretch>
          </p:blipFill>
          <p:spPr>
            <a:xfrm>
              <a:off x="2278286" y="0"/>
              <a:ext cx="2267261" cy="153537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100000">
              <a:srgbClr val="B7B7B7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Başlık 1"/>
          <p:cNvSpPr txBox="1">
            <a:spLocks noGrp="1"/>
          </p:cNvSpPr>
          <p:nvPr>
            <p:ph type="title"/>
          </p:nvPr>
        </p:nvSpPr>
        <p:spPr>
          <a:xfrm>
            <a:off x="1097280" y="-35131"/>
            <a:ext cx="10058401" cy="1450758"/>
          </a:xfrm>
          <a:prstGeom prst="rect">
            <a:avLst/>
          </a:prstGeom>
        </p:spPr>
        <p:txBody>
          <a:bodyPr/>
          <a:lstStyle>
            <a:lvl1pPr>
              <a:defRPr spc="-100">
                <a:solidFill>
                  <a:srgbClr val="456968"/>
                </a:solidFill>
              </a:defRPr>
            </a:lvl1pPr>
          </a:lstStyle>
          <a:p>
            <a:r>
              <a:t>Agenda: GANTT Chart</a:t>
            </a:r>
          </a:p>
        </p:txBody>
      </p:sp>
      <p:sp>
        <p:nvSpPr>
          <p:cNvPr id="352" name="Double-click to edit"/>
          <p:cNvSpPr txBox="1">
            <a:spLocks noGrp="1"/>
          </p:cNvSpPr>
          <p:nvPr>
            <p:ph type="body" sz="quarter" idx="1"/>
          </p:nvPr>
        </p:nvSpPr>
        <p:spPr>
          <a:xfrm>
            <a:off x="677333" y="6858000"/>
            <a:ext cx="5367343" cy="1206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 marL="137160" indent="-137160" defTabSz="182879">
              <a:lnSpc>
                <a:spcPct val="72000"/>
              </a:lnSpc>
              <a:spcBef>
                <a:spcPts val="400"/>
              </a:spcBef>
              <a:defRPr sz="100"/>
            </a:pPr>
            <a:endParaRPr/>
          </a:p>
        </p:txBody>
      </p:sp>
      <p:pic>
        <p:nvPicPr>
          <p:cNvPr id="353" name="İçerik Yer Tutucusu 6" descr="İçerik Yer Tutucusu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066" y="1609916"/>
            <a:ext cx="10447868" cy="4267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/>
            </a:gs>
            <a:gs pos="54000">
              <a:srgbClr val="FFFFFF"/>
            </a:gs>
            <a:gs pos="100000">
              <a:srgbClr val="D4CBBF"/>
            </a:gs>
          </a:gsLst>
          <a:lin ang="2519999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Başlık 1"/>
          <p:cNvSpPr txBox="1">
            <a:spLocks noGrp="1"/>
          </p:cNvSpPr>
          <p:nvPr>
            <p:ph type="title"/>
          </p:nvPr>
        </p:nvSpPr>
        <p:spPr>
          <a:xfrm>
            <a:off x="677331" y="609600"/>
            <a:ext cx="10416655" cy="921209"/>
          </a:xfrm>
          <a:prstGeom prst="rect">
            <a:avLst/>
          </a:prstGeom>
        </p:spPr>
        <p:txBody>
          <a:bodyPr/>
          <a:lstStyle/>
          <a:p>
            <a:pPr>
              <a:defRPr spc="-100">
                <a:solidFill>
                  <a:srgbClr val="456968"/>
                </a:solidFill>
              </a:defRPr>
            </a:pPr>
            <a:r>
              <a:t>Tasks to be completed in 2</a:t>
            </a:r>
            <a:r>
              <a:rPr baseline="30000"/>
              <a:t>nd</a:t>
            </a:r>
            <a:r>
              <a:t> semester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action="ppaction://hlinksldjump"/>
              </a:rPr>
              <a:t> </a:t>
            </a:r>
          </a:p>
        </p:txBody>
      </p:sp>
      <p:sp>
        <p:nvSpPr>
          <p:cNvPr id="356" name="İçerik Yer Tutucusu 2"/>
          <p:cNvSpPr txBox="1">
            <a:spLocks noGrp="1"/>
          </p:cNvSpPr>
          <p:nvPr>
            <p:ph type="body" sz="quarter" idx="1"/>
          </p:nvPr>
        </p:nvSpPr>
        <p:spPr>
          <a:xfrm>
            <a:off x="677332" y="1631509"/>
            <a:ext cx="5235790" cy="2422016"/>
          </a:xfrm>
          <a:prstGeom prst="rect">
            <a:avLst/>
          </a:prstGeom>
          <a:gradFill>
            <a:gsLst>
              <a:gs pos="0">
                <a:schemeClr val="accent1">
                  <a:lumOff val="9938"/>
                </a:schemeClr>
              </a:gs>
              <a:gs pos="45000">
                <a:srgbClr val="C9DCDB"/>
              </a:gs>
              <a:gs pos="100000">
                <a:schemeClr val="accent1">
                  <a:satOff val="4560"/>
                  <a:lumOff val="16199"/>
                </a:schemeClr>
              </a:gs>
            </a:gsLst>
            <a:path path="circle">
              <a:fillToRect l="37721" t="-19636" r="62278" b="119636"/>
            </a:path>
          </a:gradFill>
          <a:ln>
            <a:solidFill>
              <a:schemeClr val="accent1"/>
            </a:solidFill>
            <a:round/>
          </a:ln>
        </p:spPr>
        <p:txBody>
          <a:bodyPr/>
          <a:lstStyle/>
          <a:p>
            <a:pPr>
              <a:defRPr b="1">
                <a:solidFill>
                  <a:srgbClr val="000000"/>
                </a:solidFill>
              </a:defRPr>
            </a:pPr>
            <a:endParaRPr dirty="0"/>
          </a:p>
          <a:p>
            <a:pPr>
              <a:defRPr b="1">
                <a:solidFill>
                  <a:srgbClr val="000000"/>
                </a:solidFill>
              </a:defRPr>
            </a:pPr>
            <a:r>
              <a:rPr dirty="0"/>
              <a:t>FRAME-BASED METHOD</a:t>
            </a:r>
          </a:p>
          <a:p>
            <a:pPr>
              <a:buClr>
                <a:srgbClr val="000000"/>
              </a:buClr>
              <a:buSzPct val="104000"/>
              <a:buFont typeface="Arial"/>
              <a:buChar char="•"/>
              <a:defRPr>
                <a:solidFill>
                  <a:srgbClr val="000000"/>
                </a:solidFill>
              </a:defRPr>
            </a:pPr>
            <a:r>
              <a:rPr dirty="0"/>
              <a:t>    Sequential models(</a:t>
            </a:r>
            <a:r>
              <a:rPr b="1" dirty="0"/>
              <a:t>HMM</a:t>
            </a:r>
            <a:r>
              <a:rPr dirty="0"/>
              <a:t>, </a:t>
            </a:r>
            <a:r>
              <a:rPr b="1" dirty="0"/>
              <a:t>LSTM</a:t>
            </a:r>
            <a:r>
              <a:rPr dirty="0"/>
              <a:t>),</a:t>
            </a:r>
          </a:p>
          <a:p>
            <a:pPr>
              <a:buClr>
                <a:srgbClr val="000000"/>
              </a:buClr>
              <a:buSzPct val="104000"/>
              <a:buFont typeface="Arial"/>
              <a:buChar char="•"/>
              <a:defRPr>
                <a:solidFill>
                  <a:srgbClr val="000000"/>
                </a:solidFill>
              </a:defRPr>
            </a:pPr>
            <a:r>
              <a:rPr dirty="0"/>
              <a:t>    Head Movements and Texture-based features</a:t>
            </a:r>
          </a:p>
        </p:txBody>
      </p:sp>
      <p:sp>
        <p:nvSpPr>
          <p:cNvPr id="357" name="İçerik Yer Tutucusu 2"/>
          <p:cNvSpPr txBox="1"/>
          <p:nvPr/>
        </p:nvSpPr>
        <p:spPr>
          <a:xfrm>
            <a:off x="6840532" y="1631509"/>
            <a:ext cx="4674137" cy="2422016"/>
          </a:xfrm>
          <a:prstGeom prst="rect">
            <a:avLst/>
          </a:prstGeom>
          <a:gradFill>
            <a:gsLst>
              <a:gs pos="0">
                <a:schemeClr val="accent1">
                  <a:lumOff val="9938"/>
                </a:schemeClr>
              </a:gs>
              <a:gs pos="45000">
                <a:srgbClr val="C9DCDB"/>
              </a:gs>
              <a:gs pos="100000">
                <a:schemeClr val="accent1">
                  <a:satOff val="4560"/>
                  <a:lumOff val="16199"/>
                </a:schemeClr>
              </a:gs>
            </a:gsLst>
            <a:path path="circle">
              <a:fillToRect l="37721" t="-19636" r="62278" b="119636"/>
            </a:path>
          </a:gradFill>
          <a:ln w="12700">
            <a:solidFill>
              <a:schemeClr val="accent1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marL="91439" indent="-91439" defTabSz="914400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Calibri"/>
              <a:buChar char=" "/>
              <a:defRPr sz="2000" b="1"/>
            </a:pPr>
            <a:endParaRPr/>
          </a:p>
          <a:p>
            <a:pPr marL="91439" indent="-91439" defTabSz="914400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Calibri"/>
              <a:buChar char=" "/>
              <a:defRPr sz="2000" b="1"/>
            </a:pPr>
            <a:r>
              <a:t>BLINK-BASED METHOD</a:t>
            </a:r>
            <a:endParaRPr>
              <a:solidFill>
                <a:srgbClr val="404040"/>
              </a:solidFill>
              <a:latin typeface="+mn-lt"/>
              <a:ea typeface="+mn-ea"/>
              <a:cs typeface="+mn-cs"/>
              <a:sym typeface="Helvetica"/>
            </a:endParaRPr>
          </a:p>
          <a:p>
            <a:pPr marL="91439" indent="-91439" defTabSz="914400">
              <a:lnSpc>
                <a:spcPct val="90000"/>
              </a:lnSpc>
              <a:spcBef>
                <a:spcPts val="1200"/>
              </a:spcBef>
              <a:buClr>
                <a:srgbClr val="000000"/>
              </a:buClr>
              <a:buSzPct val="104000"/>
              <a:buFont typeface="Arial"/>
              <a:buChar char="•"/>
              <a:defRPr sz="2000"/>
            </a:pPr>
            <a:r>
              <a:t>    Implementation</a:t>
            </a:r>
            <a:endParaRPr>
              <a:solidFill>
                <a:srgbClr val="404040"/>
              </a:solidFill>
              <a:latin typeface="Calibri Light"/>
              <a:ea typeface="Calibri Light"/>
              <a:cs typeface="Calibri Light"/>
              <a:sym typeface="Calibri Light"/>
            </a:endParaRPr>
          </a:p>
          <a:p>
            <a:pPr marL="91439" indent="-91439" defTabSz="914400">
              <a:lnSpc>
                <a:spcPct val="90000"/>
              </a:lnSpc>
              <a:spcBef>
                <a:spcPts val="1200"/>
              </a:spcBef>
              <a:buClr>
                <a:srgbClr val="000000"/>
              </a:buClr>
              <a:buSzPct val="104000"/>
              <a:buFont typeface="Arial"/>
              <a:buChar char="•"/>
              <a:defRPr sz="2000"/>
            </a:pPr>
            <a:r>
              <a:t>    Evaluation</a:t>
            </a:r>
          </a:p>
          <a:p>
            <a:pPr marL="91439" indent="-91439" defTabSz="914400">
              <a:lnSpc>
                <a:spcPct val="90000"/>
              </a:lnSpc>
              <a:spcBef>
                <a:spcPts val="1200"/>
              </a:spcBef>
              <a:buClr>
                <a:srgbClr val="000000"/>
              </a:buClr>
              <a:buSzPct val="104000"/>
              <a:buFont typeface="Arial"/>
              <a:buChar char="•"/>
              <a:defRPr sz="2000"/>
            </a:pPr>
            <a:r>
              <a:t>    Classification</a:t>
            </a:r>
          </a:p>
        </p:txBody>
      </p:sp>
      <p:sp>
        <p:nvSpPr>
          <p:cNvPr id="358" name="Metin kutusu 7"/>
          <p:cNvSpPr txBox="1"/>
          <p:nvPr/>
        </p:nvSpPr>
        <p:spPr>
          <a:xfrm>
            <a:off x="4381500" y="4828697"/>
            <a:ext cx="3429000" cy="1267283"/>
          </a:xfrm>
          <a:prstGeom prst="rect">
            <a:avLst/>
          </a:prstGeom>
          <a:gradFill>
            <a:gsLst>
              <a:gs pos="0">
                <a:schemeClr val="accent1">
                  <a:lumOff val="9938"/>
                </a:schemeClr>
              </a:gs>
              <a:gs pos="45000">
                <a:srgbClr val="C9DCDB"/>
              </a:gs>
              <a:gs pos="100000">
                <a:schemeClr val="accent1">
                  <a:satOff val="4560"/>
                  <a:lumOff val="16199"/>
                </a:schemeClr>
              </a:gs>
            </a:gsLst>
            <a:path path="circle">
              <a:fillToRect l="37721" t="-19636" r="62278" b="119636"/>
            </a:path>
          </a:gradFill>
          <a:ln w="12700">
            <a:solidFill>
              <a:schemeClr val="accent1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buSzPct val="100000"/>
              <a:buFont typeface="Arial"/>
              <a:buChar char="•"/>
              <a:defRPr sz="2000"/>
            </a:pPr>
            <a:r>
              <a:t>Ensembling</a:t>
            </a:r>
          </a:p>
          <a:p>
            <a:pPr marL="342900" indent="-342900">
              <a:buSzPct val="100000"/>
              <a:buFont typeface="Arial"/>
              <a:buChar char="•"/>
              <a:defRPr sz="2000"/>
            </a:pPr>
            <a:r>
              <a:t>Real-time</a:t>
            </a:r>
          </a:p>
          <a:p>
            <a:pPr marL="342900" indent="-342900">
              <a:buClr>
                <a:srgbClr val="000000"/>
              </a:buClr>
              <a:buSzPct val="104000"/>
              <a:buFont typeface="Arial"/>
              <a:buChar char="•"/>
              <a:defRPr sz="2000"/>
            </a:pPr>
            <a:r>
              <a:t>Performance optimizations</a:t>
            </a:r>
          </a:p>
          <a:p>
            <a:pPr marL="342900" indent="-342900">
              <a:buClr>
                <a:srgbClr val="000000"/>
              </a:buClr>
              <a:buSzPct val="104000"/>
              <a:buFont typeface="Arial"/>
              <a:buChar char="•"/>
              <a:defRPr sz="2000"/>
            </a:pPr>
            <a:r>
              <a:t>Simple demo</a:t>
            </a:r>
          </a:p>
        </p:txBody>
      </p:sp>
      <p:cxnSp>
        <p:nvCxnSpPr>
          <p:cNvPr id="359" name="Bağlayıcı: Dirsek 18"/>
          <p:cNvCxnSpPr>
            <a:cxnSpLocks/>
            <a:stCxn id="357" idx="2"/>
            <a:endCxn id="358" idx="3"/>
          </p:cNvCxnSpPr>
          <p:nvPr/>
        </p:nvCxnSpPr>
        <p:spPr>
          <a:xfrm rot="5400000">
            <a:off x="7789644" y="4074382"/>
            <a:ext cx="1408814" cy="1367101"/>
          </a:xfrm>
          <a:prstGeom prst="bentConnector2">
            <a:avLst/>
          </a:prstGeom>
          <a:ln w="12700">
            <a:solidFill>
              <a:schemeClr val="accent1"/>
            </a:solidFill>
            <a:tailEnd type="triangle"/>
          </a:ln>
        </p:spPr>
      </p:cxnSp>
      <p:sp>
        <p:nvSpPr>
          <p:cNvPr id="360" name="Bağlayıcı: Dirsek 30"/>
          <p:cNvSpPr/>
          <p:nvPr/>
        </p:nvSpPr>
        <p:spPr>
          <a:xfrm>
            <a:off x="1781666" y="4053523"/>
            <a:ext cx="2599834" cy="14368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chemeClr val="accent1"/>
            </a:solidFill>
            <a:tailEnd type="triangle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thank you for listening :)"/>
          <p:cNvSpPr txBox="1">
            <a:spLocks noGrp="1"/>
          </p:cNvSpPr>
          <p:nvPr>
            <p:ph type="title"/>
          </p:nvPr>
        </p:nvSpPr>
        <p:spPr>
          <a:xfrm>
            <a:off x="894080" y="2200069"/>
            <a:ext cx="10058401" cy="1450758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B0235F"/>
                </a:solidFill>
              </a:defRPr>
            </a:pPr>
            <a:r>
              <a:t>        </a:t>
            </a:r>
            <a:r>
              <a:rPr>
                <a:latin typeface="Bradley Hand ITC TT-Bold"/>
                <a:ea typeface="Bradley Hand ITC TT-Bold"/>
                <a:cs typeface="Bradley Hand ITC TT-Bold"/>
                <a:sym typeface="Bradley Hand ITC TT-Bold"/>
              </a:rPr>
              <a:t>  </a:t>
            </a:r>
            <a:r>
              <a:rPr>
                <a:solidFill>
                  <a:srgbClr val="ABB000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rPr>
              <a:t> thank you for listening :)</a:t>
            </a:r>
            <a:r>
              <a:rPr>
                <a:solidFill>
                  <a:srgbClr val="ABB000"/>
                </a:solidFill>
                <a:latin typeface="Chalkduster"/>
                <a:ea typeface="Chalkduster"/>
                <a:cs typeface="Chalkduster"/>
                <a:sym typeface="Chalkduster"/>
              </a:rPr>
              <a:t> </a:t>
            </a:r>
          </a:p>
        </p:txBody>
      </p:sp>
      <p:sp>
        <p:nvSpPr>
          <p:cNvPr id="363" name="Star"/>
          <p:cNvSpPr/>
          <p:nvPr/>
        </p:nvSpPr>
        <p:spPr>
          <a:xfrm>
            <a:off x="7234542" y="1042545"/>
            <a:ext cx="462359" cy="444010"/>
          </a:xfrm>
          <a:prstGeom prst="star5">
            <a:avLst>
              <a:gd name="adj" fmla="val 19100"/>
              <a:gd name="hf" fmla="val 105146"/>
              <a:gd name="vf" fmla="val 110557"/>
            </a:avLst>
          </a:prstGeom>
          <a:solidFill>
            <a:schemeClr val="accent2">
              <a:satOff val="-6815"/>
              <a:lumOff val="-10509"/>
            </a:schemeClr>
          </a:solidFill>
          <a:ln w="15875">
            <a:solidFill>
              <a:schemeClr val="accent4"/>
            </a:solidFill>
          </a:ln>
          <a:effectLst>
            <a:outerShdw blurRad="38100" dist="25400" dir="2700000" rotWithShape="0">
              <a:srgbClr val="000000">
                <a:alpha val="6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364" name="Telescope"/>
          <p:cNvSpPr/>
          <p:nvPr/>
        </p:nvSpPr>
        <p:spPr>
          <a:xfrm>
            <a:off x="645288" y="2607433"/>
            <a:ext cx="1147824" cy="1372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326" y="0"/>
                </a:moveTo>
                <a:lnTo>
                  <a:pt x="16276" y="1451"/>
                </a:lnTo>
                <a:lnTo>
                  <a:pt x="18550" y="4798"/>
                </a:lnTo>
                <a:lnTo>
                  <a:pt x="21600" y="3348"/>
                </a:lnTo>
                <a:lnTo>
                  <a:pt x="19326" y="0"/>
                </a:lnTo>
                <a:close/>
                <a:moveTo>
                  <a:pt x="15925" y="2086"/>
                </a:moveTo>
                <a:lnTo>
                  <a:pt x="2336" y="8535"/>
                </a:lnTo>
                <a:lnTo>
                  <a:pt x="2887" y="9345"/>
                </a:lnTo>
                <a:lnTo>
                  <a:pt x="1596" y="9345"/>
                </a:lnTo>
                <a:lnTo>
                  <a:pt x="1001" y="8453"/>
                </a:lnTo>
                <a:lnTo>
                  <a:pt x="0" y="8929"/>
                </a:lnTo>
                <a:lnTo>
                  <a:pt x="978" y="10383"/>
                </a:lnTo>
                <a:lnTo>
                  <a:pt x="3593" y="10383"/>
                </a:lnTo>
                <a:lnTo>
                  <a:pt x="4111" y="11144"/>
                </a:lnTo>
                <a:lnTo>
                  <a:pt x="9812" y="8436"/>
                </a:lnTo>
                <a:lnTo>
                  <a:pt x="9812" y="10059"/>
                </a:lnTo>
                <a:lnTo>
                  <a:pt x="13335" y="10059"/>
                </a:lnTo>
                <a:lnTo>
                  <a:pt x="13335" y="6762"/>
                </a:lnTo>
                <a:lnTo>
                  <a:pt x="17700" y="4696"/>
                </a:lnTo>
                <a:lnTo>
                  <a:pt x="15925" y="2086"/>
                </a:lnTo>
                <a:close/>
                <a:moveTo>
                  <a:pt x="7753" y="10636"/>
                </a:moveTo>
                <a:lnTo>
                  <a:pt x="7753" y="11932"/>
                </a:lnTo>
                <a:lnTo>
                  <a:pt x="8695" y="11932"/>
                </a:lnTo>
                <a:lnTo>
                  <a:pt x="3938" y="21600"/>
                </a:lnTo>
                <a:lnTo>
                  <a:pt x="4852" y="21600"/>
                </a:lnTo>
                <a:lnTo>
                  <a:pt x="10589" y="11932"/>
                </a:lnTo>
                <a:lnTo>
                  <a:pt x="10591" y="11932"/>
                </a:lnTo>
                <a:lnTo>
                  <a:pt x="10997" y="21600"/>
                </a:lnTo>
                <a:lnTo>
                  <a:pt x="11911" y="21600"/>
                </a:lnTo>
                <a:lnTo>
                  <a:pt x="12483" y="11983"/>
                </a:lnTo>
                <a:lnTo>
                  <a:pt x="18189" y="21600"/>
                </a:lnTo>
                <a:lnTo>
                  <a:pt x="19105" y="21600"/>
                </a:lnTo>
                <a:lnTo>
                  <a:pt x="14348" y="11932"/>
                </a:lnTo>
                <a:lnTo>
                  <a:pt x="15183" y="11932"/>
                </a:lnTo>
                <a:lnTo>
                  <a:pt x="15183" y="10636"/>
                </a:lnTo>
                <a:lnTo>
                  <a:pt x="7753" y="10636"/>
                </a:lnTo>
                <a:close/>
              </a:path>
            </a:pathLst>
          </a:custGeom>
          <a:blipFill>
            <a:blip r:embed="rId2"/>
          </a:blipFill>
          <a:ln w="12700">
            <a:solidFill>
              <a:schemeClr val="accent1"/>
            </a:solidFill>
          </a:ln>
          <a:effectLst>
            <a:outerShdw blurRad="50800" dist="25400" dir="2700000" rotWithShape="0">
              <a:srgbClr val="000000">
                <a:alpha val="60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65" name="Star"/>
          <p:cNvSpPr/>
          <p:nvPr/>
        </p:nvSpPr>
        <p:spPr>
          <a:xfrm>
            <a:off x="8509691" y="1106045"/>
            <a:ext cx="333415" cy="320949"/>
          </a:xfrm>
          <a:prstGeom prst="star5">
            <a:avLst>
              <a:gd name="adj" fmla="val 19100"/>
              <a:gd name="hf" fmla="val 105146"/>
              <a:gd name="vf" fmla="val 110557"/>
            </a:avLst>
          </a:prstGeom>
          <a:solidFill>
            <a:schemeClr val="accent2">
              <a:lumOff val="11862"/>
            </a:schemeClr>
          </a:solidFill>
          <a:ln w="15875">
            <a:solidFill>
              <a:schemeClr val="accent4"/>
            </a:solidFill>
          </a:ln>
          <a:effectLst>
            <a:outerShdw blurRad="38100" dist="25400" dir="2700000" rotWithShape="0">
              <a:srgbClr val="000000">
                <a:alpha val="6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366" name="Star"/>
          <p:cNvSpPr/>
          <p:nvPr/>
        </p:nvSpPr>
        <p:spPr>
          <a:xfrm>
            <a:off x="5490331" y="832747"/>
            <a:ext cx="459338" cy="447579"/>
          </a:xfrm>
          <a:prstGeom prst="star5">
            <a:avLst>
              <a:gd name="adj" fmla="val 19100"/>
              <a:gd name="hf" fmla="val 105146"/>
              <a:gd name="vf" fmla="val 110557"/>
            </a:avLst>
          </a:prstGeom>
          <a:solidFill>
            <a:schemeClr val="accent6"/>
          </a:solidFill>
          <a:ln w="15875">
            <a:solidFill>
              <a:schemeClr val="accent4"/>
            </a:solidFill>
          </a:ln>
          <a:effectLst>
            <a:outerShdw blurRad="38100" dist="25400" dir="2700000" rotWithShape="0">
              <a:srgbClr val="000000">
                <a:alpha val="6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367" name="Star"/>
          <p:cNvSpPr/>
          <p:nvPr/>
        </p:nvSpPr>
        <p:spPr>
          <a:xfrm>
            <a:off x="3473245" y="468680"/>
            <a:ext cx="709923" cy="631920"/>
          </a:xfrm>
          <a:prstGeom prst="star5">
            <a:avLst>
              <a:gd name="adj" fmla="val 19100"/>
              <a:gd name="hf" fmla="val 105146"/>
              <a:gd name="vf" fmla="val 110557"/>
            </a:avLst>
          </a:prstGeom>
          <a:solidFill>
            <a:schemeClr val="accent5">
              <a:lumOff val="-9529"/>
            </a:schemeClr>
          </a:solidFill>
          <a:ln w="15875">
            <a:solidFill>
              <a:schemeClr val="accent4"/>
            </a:solidFill>
          </a:ln>
          <a:effectLst>
            <a:outerShdw blurRad="38100" dist="25400" dir="2700000" rotWithShape="0">
              <a:srgbClr val="000000">
                <a:alpha val="6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Başlık 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640081"/>
          </a:xfrm>
          <a:prstGeom prst="rect">
            <a:avLst/>
          </a:prstGeom>
        </p:spPr>
        <p:txBody>
          <a:bodyPr/>
          <a:lstStyle>
            <a:lvl1pPr defTabSz="713231">
              <a:defRPr sz="3743" spc="-78">
                <a:solidFill>
                  <a:srgbClr val="456968"/>
                </a:solidFill>
              </a:defRPr>
            </a:lvl1pPr>
          </a:lstStyle>
          <a:p>
            <a:r>
              <a:t>References</a:t>
            </a:r>
          </a:p>
        </p:txBody>
      </p:sp>
      <p:sp>
        <p:nvSpPr>
          <p:cNvPr id="370" name="İçerik Yer Tutucusu 5"/>
          <p:cNvSpPr txBox="1">
            <a:spLocks noGrp="1"/>
          </p:cNvSpPr>
          <p:nvPr>
            <p:ph type="body" idx="1"/>
          </p:nvPr>
        </p:nvSpPr>
        <p:spPr>
          <a:xfrm>
            <a:off x="677333" y="1931535"/>
            <a:ext cx="8596670" cy="4710405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  <a:defRPr sz="1500"/>
            </a:pPr>
            <a:r>
              <a:t>[1] 1-Hartman, K. and J. Strasser, Saving Lives ThroughAdvanced Vehicle Safety Technology:Intelligent Vehicle Initiative Final Report. 2005,Department of Transportation: Washington, DC.</a:t>
            </a:r>
          </a:p>
          <a:p>
            <a:pPr>
              <a:lnSpc>
                <a:spcPct val="80000"/>
              </a:lnSpc>
              <a:defRPr sz="1500"/>
            </a:pPr>
            <a:r>
              <a:t>[2] E. Tadesse, W. Sheng and M. Liu, "Driver drowsiness detection through HMM based dynamic modeling," </a:t>
            </a:r>
            <a:r>
              <a:rPr i="1"/>
              <a:t>2014 IEEE International Conference on Robotics and Automation (ICRA)</a:t>
            </a:r>
            <a:r>
              <a:t>, Hong Kong, 2014, pp. 4003-4008.</a:t>
            </a:r>
          </a:p>
          <a:p>
            <a:pPr>
              <a:lnSpc>
                <a:spcPct val="80000"/>
              </a:lnSpc>
              <a:defRPr sz="1500"/>
            </a:pPr>
            <a:r>
              <a:t>[3] A. Liu, Z. Li, L. Wang and Y. Zhao, "A practical driver fatigue detection algorithm based on eye state," </a:t>
            </a:r>
            <a:r>
              <a:rPr i="1"/>
              <a:t>2010 Asia Pacific Conference on Postgraduate Research in Microelectronics and Electronics (PrimeAsia)</a:t>
            </a:r>
            <a:r>
              <a:t>, Shanghai, 2010, pp. 235-238.</a:t>
            </a:r>
          </a:p>
          <a:p>
            <a:pPr>
              <a:lnSpc>
                <a:spcPct val="80000"/>
              </a:lnSpc>
              <a:defRPr sz="1500"/>
            </a:pPr>
            <a:r>
              <a:t>[4] Li, Kangning et al. “Accurate Fatigue Detection Based on Multiple Facial Morphological Features.” </a:t>
            </a:r>
            <a:r>
              <a:rPr i="1"/>
              <a:t>J. Sensors</a:t>
            </a:r>
            <a:r>
              <a:t> 2019: 7934516:1-7934516:10, 2019.</a:t>
            </a:r>
          </a:p>
          <a:p>
            <a:pPr>
              <a:lnSpc>
                <a:spcPct val="80000"/>
              </a:lnSpc>
              <a:defRPr sz="1500"/>
            </a:pPr>
            <a:r>
              <a:t>[5] R. Ghoddoosian, M. Galib and V. Athitsos, A Realistic Dataset and Baseline Temporal Model for Early Drowsiness Detection, in: IEEE/CVF Conference on Computer Vision and Pattern Recognition Workshops (CVPRW), 2019.</a:t>
            </a:r>
          </a:p>
          <a:p>
            <a:pPr>
              <a:lnSpc>
                <a:spcPct val="80000"/>
              </a:lnSpc>
              <a:defRPr sz="1500"/>
            </a:pPr>
            <a:r>
              <a:t>[6] UTA-RLDD, UTA Real-Life Drowsiness Dataset. [Online]. Available: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/>
              </a:rPr>
              <a:t>https://sites.google.com/view/utarldd/home</a:t>
            </a:r>
            <a:r>
              <a:t> (Date of Access 20 / 04 /2020)</a:t>
            </a:r>
          </a:p>
          <a:p>
            <a:pPr>
              <a:lnSpc>
                <a:spcPct val="80000"/>
              </a:lnSpc>
              <a:defRPr sz="1500"/>
            </a:pPr>
            <a:r>
              <a:t>[7] Computer Vision Lab, National Tsuing Hua University, Driver Drowsiness Detection Dataset. [Online]. Available: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http://cv.cs.nthu.edu.tw/php/callforpaper/datasets/DDD/</a:t>
            </a:r>
            <a:r>
              <a:t> (Date of Access 20 / 04 /2020)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Başlık 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640081"/>
          </a:xfrm>
          <a:prstGeom prst="rect">
            <a:avLst/>
          </a:prstGeom>
        </p:spPr>
        <p:txBody>
          <a:bodyPr/>
          <a:lstStyle>
            <a:lvl1pPr defTabSz="713231">
              <a:defRPr sz="3743" spc="-78">
                <a:solidFill>
                  <a:srgbClr val="456968"/>
                </a:solidFill>
              </a:defRPr>
            </a:lvl1pPr>
          </a:lstStyle>
          <a:p>
            <a:r>
              <a:t>References</a:t>
            </a:r>
          </a:p>
        </p:txBody>
      </p:sp>
      <p:sp>
        <p:nvSpPr>
          <p:cNvPr id="373" name="İçerik Yer Tutucusu 5"/>
          <p:cNvSpPr txBox="1">
            <a:spLocks noGrp="1"/>
          </p:cNvSpPr>
          <p:nvPr>
            <p:ph type="body" idx="1"/>
          </p:nvPr>
        </p:nvSpPr>
        <p:spPr>
          <a:xfrm>
            <a:off x="677333" y="2047282"/>
            <a:ext cx="8596670" cy="4710405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  <a:defRPr sz="1500"/>
            </a:pPr>
            <a:r>
              <a:t>[8] Blink Matters, Research. [Online]. Available: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/>
              </a:rPr>
              <a:t>https://www.blinkingmatters.com/research</a:t>
            </a:r>
            <a:r>
              <a:t> (Date of Access 11 / 06 /2020).</a:t>
            </a:r>
          </a:p>
          <a:p>
            <a:pPr>
              <a:lnSpc>
                <a:spcPct val="80000"/>
              </a:lnSpc>
              <a:defRPr sz="1500"/>
            </a:pPr>
            <a:r>
              <a:t>[9] Driver Drowsiness Detection, Github Repository. [Online]. Available: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https://github.com/Aysenuryilmazz/Driver_Drowsiness_Detection/blob/master/20_models_v2.py</a:t>
            </a:r>
            <a:r>
              <a:t> (Date of Access 11 / 06 /2020).</a:t>
            </a:r>
          </a:p>
          <a:p>
            <a:pPr>
              <a:lnSpc>
                <a:spcPct val="80000"/>
              </a:lnSpc>
              <a:defRPr sz="1500"/>
            </a:pPr>
            <a:r>
              <a:t>[10] Feature Importances Implementation, Kaggle Notebook. [Online]. Available: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/>
              </a:rPr>
              <a:t>https://www.kaggle.com/hakkoz/feature-importances-wrf</a:t>
            </a:r>
            <a:r>
              <a:t> (Date of Access 11 / 06 /2020).</a:t>
            </a:r>
          </a:p>
          <a:p>
            <a:pPr>
              <a:lnSpc>
                <a:spcPct val="80000"/>
              </a:lnSpc>
              <a:defRPr sz="1500"/>
            </a:pPr>
            <a:r>
              <a:t>[11 eye_blink_detection_1_simple_model, Kaggle Notebook. [Online]. Available: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5"/>
              </a:rPr>
              <a:t>https://www.kaggle.com/hakkoz/eye-blink-detection-1-simple-model </a:t>
            </a:r>
            <a:r>
              <a:t>(Date of Access 11 / 06 /2020).</a:t>
            </a:r>
          </a:p>
          <a:p>
            <a:pPr>
              <a:lnSpc>
                <a:spcPct val="80000"/>
              </a:lnSpc>
              <a:defRPr sz="1500"/>
            </a:pPr>
            <a:r>
              <a:t>[12] eye-blink-detection-2-adaptive-model, Kaggle Notebook. [Online]. Available: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6"/>
              </a:rPr>
              <a:t>https://www.kaggle.com/hakkoz/eye-blink-detection-2-adaptive-model-v2 </a:t>
            </a:r>
            <a:r>
              <a:t>(Date of Access 11 / 06 /2020).</a:t>
            </a:r>
          </a:p>
          <a:p>
            <a:pPr>
              <a:lnSpc>
                <a:spcPct val="80000"/>
              </a:lnSpc>
              <a:defRPr sz="1500"/>
            </a:pPr>
            <a:r>
              <a:t>[13] eye-blink-detection-3-ml-model-part2, Kaggle Notebook. [Online]. Available: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7"/>
              </a:rPr>
              <a:t>https://www.kaggle.com/hakkoz/eye-blink-detection-3-ml-model-part2 </a:t>
            </a:r>
            <a:r>
              <a:t>(Date of Access 11 / 06 /2020).</a:t>
            </a:r>
          </a:p>
          <a:p>
            <a:pPr>
              <a:lnSpc>
                <a:spcPct val="80000"/>
              </a:lnSpc>
              <a:defRPr sz="1500"/>
            </a:pPr>
            <a:r>
              <a:t>[14] eye_blink_detection_4_comparison, Kaggle Notebook. [Online]. Available: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8"/>
              </a:rPr>
              <a:t>https://www.kaggle.com/hakkoz/eye-blink-detection-4-comparison </a:t>
            </a:r>
            <a:r>
              <a:t>(Date of Access 11 / 06 /2020).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Başlık 1"/>
          <p:cNvSpPr txBox="1">
            <a:spLocks noGrp="1"/>
          </p:cNvSpPr>
          <p:nvPr>
            <p:ph type="title"/>
          </p:nvPr>
        </p:nvSpPr>
        <p:spPr>
          <a:xfrm>
            <a:off x="1794933" y="546100"/>
            <a:ext cx="1672322" cy="1108339"/>
          </a:xfrm>
          <a:prstGeom prst="rect">
            <a:avLst/>
          </a:prstGeom>
        </p:spPr>
        <p:txBody>
          <a:bodyPr/>
          <a:lstStyle/>
          <a:p>
            <a:pPr>
              <a:defRPr spc="-100">
                <a:solidFill>
                  <a:srgbClr val="456968"/>
                </a:solidFill>
              </a:defRPr>
            </a:pPr>
            <a:r>
              <a:t>Aims</a:t>
            </a:r>
            <a:r>
              <a:rPr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167" name="Isosceles Triangle 20"/>
          <p:cNvSpPr/>
          <p:nvPr/>
        </p:nvSpPr>
        <p:spPr>
          <a:xfrm rot="10800000">
            <a:off x="0" y="-1"/>
            <a:ext cx="842596" cy="56661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8" name="Isosceles Triangle 22"/>
          <p:cNvSpPr/>
          <p:nvPr/>
        </p:nvSpPr>
        <p:spPr>
          <a:xfrm flipH="1">
            <a:off x="11743266" y="4013200"/>
            <a:ext cx="448734" cy="2844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181" name="İçerik Yer Tutucusu 2"/>
          <p:cNvGrpSpPr/>
          <p:nvPr/>
        </p:nvGrpSpPr>
        <p:grpSpPr>
          <a:xfrm>
            <a:off x="1299513" y="1821252"/>
            <a:ext cx="9592974" cy="2270525"/>
            <a:chOff x="0" y="0"/>
            <a:chExt cx="9592972" cy="2270524"/>
          </a:xfrm>
        </p:grpSpPr>
        <p:sp>
          <p:nvSpPr>
            <p:cNvPr id="169" name="Rectangle"/>
            <p:cNvSpPr/>
            <p:nvPr/>
          </p:nvSpPr>
          <p:spPr>
            <a:xfrm>
              <a:off x="0" y="0"/>
              <a:ext cx="741999" cy="669827"/>
            </a:xfrm>
            <a:prstGeom prst="rect">
              <a:avLst/>
            </a:prstGeom>
            <a:blipFill rotWithShape="1">
              <a:blip r:embed="rId3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1000"/>
                </a:spcBef>
                <a:defRPr>
                  <a:solidFill>
                    <a:srgbClr val="404040"/>
                  </a:solidFill>
                </a:defRPr>
              </a:pPr>
              <a:endParaRPr/>
            </a:p>
          </p:txBody>
        </p:sp>
        <p:sp>
          <p:nvSpPr>
            <p:cNvPr id="170" name="Detecting Driver Drowsiness with High Accuracy"/>
            <p:cNvSpPr/>
            <p:nvPr/>
          </p:nvSpPr>
          <p:spPr>
            <a:xfrm>
              <a:off x="0" y="828568"/>
              <a:ext cx="2119996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defTabSz="800100">
                <a:lnSpc>
                  <a:spcPct val="90000"/>
                </a:lnSpc>
                <a:spcBef>
                  <a:spcPts val="700"/>
                </a:spcBef>
                <a:defRPr b="1">
                  <a:solidFill>
                    <a:srgbClr val="404040"/>
                  </a:solidFill>
                </a:defRPr>
              </a:lvl1pPr>
            </a:lstStyle>
            <a:p>
              <a:r>
                <a:t>Detecting Driver Drowsiness with High Accuracy</a:t>
              </a:r>
            </a:p>
          </p:txBody>
        </p:sp>
        <p:sp>
          <p:nvSpPr>
            <p:cNvPr id="171" name="Detect driver drowsiness with high precision using a low-cost camera."/>
            <p:cNvSpPr/>
            <p:nvPr/>
          </p:nvSpPr>
          <p:spPr>
            <a:xfrm>
              <a:off x="0" y="2270524"/>
              <a:ext cx="211999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defTabSz="800100">
                <a:lnSpc>
                  <a:spcPct val="90000"/>
                </a:lnSpc>
                <a:spcBef>
                  <a:spcPts val="700"/>
                </a:spcBef>
                <a:defRPr>
                  <a:solidFill>
                    <a:srgbClr val="404040"/>
                  </a:solidFill>
                  <a:latin typeface="Calibri Light"/>
                  <a:ea typeface="Calibri Light"/>
                  <a:cs typeface="Calibri Light"/>
                  <a:sym typeface="Calibri Light"/>
                </a:defRPr>
              </a:pPr>
              <a:r>
                <a:t>At least a 65% accuracy rate </a:t>
              </a:r>
            </a:p>
          </p:txBody>
        </p:sp>
        <p:sp>
          <p:nvSpPr>
            <p:cNvPr id="172" name="Rectangle"/>
            <p:cNvSpPr/>
            <p:nvPr/>
          </p:nvSpPr>
          <p:spPr>
            <a:xfrm>
              <a:off x="2490993" y="0"/>
              <a:ext cx="741999" cy="669827"/>
            </a:xfrm>
            <a:prstGeom prst="rect">
              <a:avLst/>
            </a:prstGeom>
            <a:blipFill rotWithShape="1">
              <a:blip r:embed="rId4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1000"/>
                </a:spcBef>
                <a:defRPr>
                  <a:solidFill>
                    <a:srgbClr val="404040"/>
                  </a:solidFill>
                </a:defRPr>
              </a:pPr>
              <a:endParaRPr/>
            </a:p>
          </p:txBody>
        </p:sp>
        <p:sp>
          <p:nvSpPr>
            <p:cNvPr id="173" name="Early Detection"/>
            <p:cNvSpPr/>
            <p:nvPr/>
          </p:nvSpPr>
          <p:spPr>
            <a:xfrm>
              <a:off x="2490993" y="828568"/>
              <a:ext cx="211999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defTabSz="800100">
                <a:lnSpc>
                  <a:spcPct val="90000"/>
                </a:lnSpc>
                <a:spcBef>
                  <a:spcPts val="700"/>
                </a:spcBef>
                <a:defRPr b="1">
                  <a:solidFill>
                    <a:srgbClr val="404040"/>
                  </a:solidFill>
                </a:defRPr>
              </a:lvl1pPr>
            </a:lstStyle>
            <a:p>
              <a:r>
                <a:t>Early Detection</a:t>
              </a:r>
            </a:p>
          </p:txBody>
        </p:sp>
        <p:sp>
          <p:nvSpPr>
            <p:cNvPr id="174" name="Predict driver drowsiness and warn the drivers before they fall asleep."/>
            <p:cNvSpPr/>
            <p:nvPr/>
          </p:nvSpPr>
          <p:spPr>
            <a:xfrm>
              <a:off x="2300493" y="2270524"/>
              <a:ext cx="211999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defTabSz="800100">
                <a:lnSpc>
                  <a:spcPct val="90000"/>
                </a:lnSpc>
                <a:spcBef>
                  <a:spcPts val="700"/>
                </a:spcBef>
                <a:defRPr>
                  <a:solidFill>
                    <a:srgbClr val="404040"/>
                  </a:solidFill>
                  <a:latin typeface="Calibri Light"/>
                  <a:ea typeface="Calibri Light"/>
                  <a:cs typeface="Calibri Light"/>
                  <a:sym typeface="Calibri Light"/>
                </a:defRPr>
              </a:pPr>
              <a:r>
                <a:t>Predicting drowsiness 1-2 sec ago</a:t>
              </a:r>
              <a:r>
                <a:rPr>
                  <a:latin typeface="Calibri"/>
                  <a:ea typeface="Calibri"/>
                  <a:cs typeface="Calibri"/>
                  <a:sym typeface="Calibri"/>
                </a:rPr>
                <a:t> </a:t>
              </a:r>
            </a:p>
          </p:txBody>
        </p:sp>
        <p:sp>
          <p:nvSpPr>
            <p:cNvPr id="175" name="Rectangle"/>
            <p:cNvSpPr/>
            <p:nvPr/>
          </p:nvSpPr>
          <p:spPr>
            <a:xfrm>
              <a:off x="4981986" y="0"/>
              <a:ext cx="741999" cy="669827"/>
            </a:xfrm>
            <a:prstGeom prst="rect">
              <a:avLst/>
            </a:prstGeom>
            <a:blipFill rotWithShape="1">
              <a:blip r:embed="rId5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1000"/>
                </a:spcBef>
                <a:defRPr>
                  <a:solidFill>
                    <a:srgbClr val="404040"/>
                  </a:solidFill>
                </a:defRPr>
              </a:pPr>
              <a:endParaRPr/>
            </a:p>
          </p:txBody>
        </p:sp>
        <p:sp>
          <p:nvSpPr>
            <p:cNvPr id="176" name="Real-Time Performance"/>
            <p:cNvSpPr/>
            <p:nvPr/>
          </p:nvSpPr>
          <p:spPr>
            <a:xfrm>
              <a:off x="4981986" y="828568"/>
              <a:ext cx="211999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defTabSz="800100">
                <a:lnSpc>
                  <a:spcPct val="90000"/>
                </a:lnSpc>
                <a:spcBef>
                  <a:spcPts val="700"/>
                </a:spcBef>
                <a:defRPr b="1">
                  <a:solidFill>
                    <a:srgbClr val="404040"/>
                  </a:solidFill>
                </a:defRPr>
              </a:lvl1pPr>
            </a:lstStyle>
            <a:p>
              <a:r>
                <a:t>Real-Time Performance</a:t>
              </a:r>
            </a:p>
          </p:txBody>
        </p:sp>
        <p:sp>
          <p:nvSpPr>
            <p:cNvPr id="177" name="Works fast enough to calculate the necessary features and interpret them in real-time."/>
            <p:cNvSpPr/>
            <p:nvPr/>
          </p:nvSpPr>
          <p:spPr>
            <a:xfrm>
              <a:off x="4923427" y="2136556"/>
              <a:ext cx="211999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defTabSz="800100">
                <a:lnSpc>
                  <a:spcPct val="90000"/>
                </a:lnSpc>
                <a:spcBef>
                  <a:spcPts val="700"/>
                </a:spcBef>
                <a:defRPr>
                  <a:solidFill>
                    <a:srgbClr val="404040"/>
                  </a:solidFill>
                  <a:latin typeface="Calibri Light"/>
                  <a:ea typeface="Calibri Light"/>
                  <a:cs typeface="Calibri Light"/>
                  <a:sym typeface="Calibri Light"/>
                </a:defRPr>
              </a:pPr>
              <a:r>
                <a:t>Works fast enough with maximum delay of 2 sec</a:t>
              </a:r>
            </a:p>
          </p:txBody>
        </p:sp>
        <p:sp>
          <p:nvSpPr>
            <p:cNvPr id="178" name="Rectangle"/>
            <p:cNvSpPr/>
            <p:nvPr/>
          </p:nvSpPr>
          <p:spPr>
            <a:xfrm>
              <a:off x="7472978" y="0"/>
              <a:ext cx="741999" cy="669827"/>
            </a:xfrm>
            <a:prstGeom prst="rect">
              <a:avLst/>
            </a:prstGeom>
            <a:blipFill rotWithShape="1">
              <a:blip r:embed="rId6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1000"/>
                </a:spcBef>
                <a:defRPr>
                  <a:solidFill>
                    <a:srgbClr val="404040"/>
                  </a:solidFill>
                </a:defRPr>
              </a:pPr>
              <a:endParaRPr/>
            </a:p>
          </p:txBody>
        </p:sp>
        <p:sp>
          <p:nvSpPr>
            <p:cNvPr id="179" name="Adaptivity to the Subject"/>
            <p:cNvSpPr/>
            <p:nvPr/>
          </p:nvSpPr>
          <p:spPr>
            <a:xfrm>
              <a:off x="7472978" y="828568"/>
              <a:ext cx="211999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defTabSz="800100">
                <a:lnSpc>
                  <a:spcPct val="90000"/>
                </a:lnSpc>
                <a:spcBef>
                  <a:spcPts val="700"/>
                </a:spcBef>
                <a:defRPr b="1">
                  <a:solidFill>
                    <a:srgbClr val="404040"/>
                  </a:solidFill>
                </a:defRPr>
              </a:lvl1pPr>
            </a:lstStyle>
            <a:p>
              <a:r>
                <a:t>Adaptivity to the Subject</a:t>
              </a:r>
            </a:p>
          </p:txBody>
        </p:sp>
        <p:sp>
          <p:nvSpPr>
            <p:cNvPr id="180" name="Detect the drowsiness of all people from different ethnicities and physical characteristics."/>
            <p:cNvSpPr/>
            <p:nvPr/>
          </p:nvSpPr>
          <p:spPr>
            <a:xfrm>
              <a:off x="7381261" y="2270524"/>
              <a:ext cx="211999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defTabSz="800100">
                <a:lnSpc>
                  <a:spcPct val="90000"/>
                </a:lnSpc>
                <a:spcBef>
                  <a:spcPts val="700"/>
                </a:spcBef>
                <a:defRPr>
                  <a:solidFill>
                    <a:srgbClr val="404040"/>
                  </a:solidFill>
                  <a:latin typeface="Calibri Light"/>
                  <a:ea typeface="Calibri Light"/>
                  <a:cs typeface="Calibri Light"/>
                  <a:sym typeface="Calibri Light"/>
                </a:defRPr>
              </a:lvl1pPr>
            </a:lstStyle>
            <a:p>
              <a:r>
                <a:t>Available for different physical characteristics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Başlık 1"/>
          <p:cNvSpPr txBox="1">
            <a:spLocks noGrp="1"/>
          </p:cNvSpPr>
          <p:nvPr>
            <p:ph type="title"/>
          </p:nvPr>
        </p:nvSpPr>
        <p:spPr>
          <a:xfrm>
            <a:off x="464493" y="-505923"/>
            <a:ext cx="8534401" cy="1507068"/>
          </a:xfrm>
          <a:prstGeom prst="rect">
            <a:avLst/>
          </a:prstGeom>
        </p:spPr>
        <p:txBody>
          <a:bodyPr/>
          <a:lstStyle>
            <a:lvl1pPr>
              <a:defRPr spc="-100">
                <a:solidFill>
                  <a:srgbClr val="FFFFFF"/>
                </a:solidFill>
              </a:defRPr>
            </a:lvl1pPr>
          </a:lstStyle>
          <a:p>
            <a:r>
              <a:t>Related Work</a:t>
            </a:r>
          </a:p>
        </p:txBody>
      </p:sp>
      <p:sp>
        <p:nvSpPr>
          <p:cNvPr id="184" name="İçerik Yer Tutucusu 2"/>
          <p:cNvSpPr txBox="1">
            <a:spLocks noGrp="1"/>
          </p:cNvSpPr>
          <p:nvPr>
            <p:ph type="body" idx="1"/>
          </p:nvPr>
        </p:nvSpPr>
        <p:spPr>
          <a:xfrm>
            <a:off x="179760" y="941910"/>
            <a:ext cx="7041172" cy="5713415"/>
          </a:xfrm>
          <a:prstGeom prst="rect">
            <a:avLst/>
          </a:prstGeom>
        </p:spPr>
        <p:txBody>
          <a:bodyPr/>
          <a:lstStyle/>
          <a:p>
            <a:pPr marL="0" lvl="1" indent="416051" defTabSz="416051">
              <a:spcBef>
                <a:spcPts val="900"/>
              </a:spcBef>
              <a:buSzTx/>
              <a:buNone/>
              <a:defRPr sz="1400"/>
            </a:pPr>
            <a:endParaRPr/>
          </a:p>
          <a:p>
            <a:pPr marL="0" lvl="1" indent="416051" defTabSz="416051">
              <a:spcBef>
                <a:spcPts val="900"/>
              </a:spcBef>
              <a:buSzTx/>
              <a:buNone/>
              <a:defRPr sz="1600" b="1"/>
            </a:pPr>
            <a:r>
              <a:t>Driver Drowsiness Detection Through HMM Based Dynamic Modeling (Tadesse et al., 2014) </a:t>
            </a:r>
            <a:r>
              <a:rPr>
                <a:solidFill>
                  <a:srgbClr val="0000FF"/>
                </a:solidFill>
              </a:rPr>
              <a:t>[2]</a:t>
            </a:r>
            <a:endParaRPr sz="1400"/>
          </a:p>
          <a:p>
            <a:pPr marL="884682" lvl="2" indent="-285750" defTabSz="416051">
              <a:spcBef>
                <a:spcPts val="900"/>
              </a:spcBef>
              <a:buClr>
                <a:srgbClr val="000000"/>
              </a:buClr>
              <a:buFont typeface="Arial"/>
              <a:buChar char="•"/>
              <a:defRPr sz="1400"/>
            </a:pPr>
            <a:r>
              <a:t>HMM vs Single Frame Method</a:t>
            </a:r>
          </a:p>
          <a:p>
            <a:pPr marL="884682" lvl="2" indent="-285750" defTabSz="416051">
              <a:spcBef>
                <a:spcPts val="900"/>
              </a:spcBef>
              <a:buClr>
                <a:srgbClr val="000000"/>
              </a:buClr>
              <a:buFont typeface="Arial"/>
              <a:buChar char="•"/>
              <a:defRPr sz="1400"/>
            </a:pPr>
            <a:r>
              <a:t>HMM gives higher accuracy</a:t>
            </a:r>
          </a:p>
          <a:p>
            <a:pPr marL="0" lvl="1" indent="416051" defTabSz="416051">
              <a:spcBef>
                <a:spcPts val="900"/>
              </a:spcBef>
              <a:buSzTx/>
              <a:buNone/>
              <a:defRPr sz="1600" b="1"/>
            </a:pPr>
            <a:r>
              <a:t>A Practical Driver Fatigue Detection Algorithm Based on Eye State (Liu et al., 2010) </a:t>
            </a:r>
            <a:r>
              <a:rPr>
                <a:solidFill>
                  <a:srgbClr val="0000FF"/>
                </a:solidFill>
              </a:rPr>
              <a:t>[3]</a:t>
            </a:r>
            <a:endParaRPr sz="1400"/>
          </a:p>
          <a:p>
            <a:pPr marL="884682" lvl="2" indent="-285750" defTabSz="416051">
              <a:spcBef>
                <a:spcPts val="900"/>
              </a:spcBef>
              <a:buClr>
                <a:srgbClr val="000000"/>
              </a:buClr>
              <a:buFont typeface="Arial"/>
              <a:buChar char="•"/>
              <a:defRPr sz="1400"/>
            </a:pPr>
            <a:r>
              <a:t>PERCLOS(Percentage of Eye Closure)</a:t>
            </a:r>
          </a:p>
          <a:p>
            <a:pPr marL="884682" lvl="2" indent="-285750" defTabSz="416051">
              <a:spcBef>
                <a:spcPts val="900"/>
              </a:spcBef>
              <a:buClr>
                <a:srgbClr val="000000"/>
              </a:buClr>
              <a:buFont typeface="Arial"/>
              <a:buChar char="•"/>
              <a:defRPr sz="1400"/>
            </a:pPr>
            <a:r>
              <a:t>NTHU dataset</a:t>
            </a:r>
          </a:p>
          <a:p>
            <a:pPr marL="0" lvl="1" indent="416051" defTabSz="416051">
              <a:spcBef>
                <a:spcPts val="900"/>
              </a:spcBef>
              <a:buSzTx/>
              <a:buNone/>
              <a:defRPr sz="1600" b="1"/>
            </a:pPr>
            <a:r>
              <a:t>Accurate Fatigue Detection Based on Multiple Facial Morphological Features (Li et al., 2019) </a:t>
            </a:r>
            <a:r>
              <a:rPr>
                <a:solidFill>
                  <a:srgbClr val="0000FF"/>
                </a:solidFill>
              </a:rPr>
              <a:t>[4]</a:t>
            </a:r>
            <a:endParaRPr sz="1400"/>
          </a:p>
          <a:p>
            <a:pPr marL="884682" lvl="2" indent="-285750" defTabSz="416051">
              <a:spcBef>
                <a:spcPts val="900"/>
              </a:spcBef>
              <a:buClr>
                <a:srgbClr val="000000"/>
              </a:buClr>
              <a:buFont typeface="Arial"/>
              <a:buChar char="•"/>
              <a:defRPr sz="1400"/>
            </a:pPr>
            <a:r>
              <a:t>LBP(Local Binary Pattern)</a:t>
            </a:r>
          </a:p>
          <a:p>
            <a:pPr marL="0" lvl="1" indent="416051" defTabSz="416051">
              <a:spcBef>
                <a:spcPts val="900"/>
              </a:spcBef>
              <a:buSzTx/>
              <a:buNone/>
              <a:defRPr sz="1600" b="1"/>
            </a:pPr>
            <a:r>
              <a:t>A Realistic Dataset and Baseline Temporal Model for Early Drowsiness Detection (Ghoddoosian et al., 2019) </a:t>
            </a:r>
            <a:r>
              <a:rPr>
                <a:solidFill>
                  <a:srgbClr val="0000FF"/>
                </a:solidFill>
              </a:rPr>
              <a:t>[5]</a:t>
            </a:r>
            <a:endParaRPr sz="1400"/>
          </a:p>
          <a:p>
            <a:pPr marL="884682" lvl="2" indent="-285750" defTabSz="416051">
              <a:spcBef>
                <a:spcPts val="900"/>
              </a:spcBef>
              <a:buClr>
                <a:srgbClr val="000000"/>
              </a:buClr>
              <a:buFont typeface="Arial"/>
              <a:buChar char="•"/>
              <a:defRPr sz="1400"/>
            </a:pPr>
            <a:r>
              <a:t>Dlib</a:t>
            </a:r>
          </a:p>
          <a:p>
            <a:pPr marL="884682" lvl="2" indent="-285750" defTabSz="416051">
              <a:spcBef>
                <a:spcPts val="900"/>
              </a:spcBef>
              <a:buClr>
                <a:srgbClr val="000000"/>
              </a:buClr>
              <a:buFont typeface="Arial"/>
              <a:buChar char="•"/>
              <a:defRPr sz="1400"/>
            </a:pPr>
            <a:r>
              <a:t>Blink Features with HM-LSTM</a:t>
            </a:r>
          </a:p>
        </p:txBody>
      </p:sp>
      <p:pic>
        <p:nvPicPr>
          <p:cNvPr id="185" name="image15.png" descr="image1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0308" y="403288"/>
            <a:ext cx="4438811" cy="1623193"/>
          </a:xfrm>
          <a:prstGeom prst="rect">
            <a:avLst/>
          </a:prstGeom>
          <a:ln w="12700">
            <a:miter lim="400000"/>
          </a:ln>
          <a:effectLst>
            <a:outerShdw blurRad="190500" rotWithShape="0">
              <a:srgbClr val="000000">
                <a:alpha val="70000"/>
              </a:srgbClr>
            </a:outerShdw>
          </a:effectLst>
        </p:spPr>
      </p:pic>
      <p:pic>
        <p:nvPicPr>
          <p:cNvPr id="186" name="Resim 3" descr="Resi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0308" y="2302681"/>
            <a:ext cx="4438811" cy="2457661"/>
          </a:xfrm>
          <a:prstGeom prst="rect">
            <a:avLst/>
          </a:prstGeom>
          <a:ln w="12700">
            <a:miter lim="400000"/>
          </a:ln>
          <a:effectLst>
            <a:outerShdw blurRad="190500" rotWithShape="0">
              <a:srgbClr val="000000">
                <a:alpha val="70000"/>
              </a:srgbClr>
            </a:outerShdw>
          </a:effectLst>
        </p:spPr>
      </p:pic>
      <p:pic>
        <p:nvPicPr>
          <p:cNvPr id="187" name="image18.png" descr="image18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0308" y="5036544"/>
            <a:ext cx="4408816" cy="1553682"/>
          </a:xfrm>
          <a:prstGeom prst="rect">
            <a:avLst/>
          </a:prstGeom>
          <a:ln w="12700">
            <a:miter lim="400000"/>
          </a:ln>
          <a:effectLst>
            <a:outerShdw blurRad="1905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driver_3.jpg" descr="driver_3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82660"/>
            <a:ext cx="12192001" cy="76233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İçerik Yer Tutucusu 2 Constraints:Insufficient illumination Sunglasses or a hatObstacles in front of the face" descr="İçerik Yer Tutucusu 2 Constraints:Insufficient illumination Sunglasses or a hatObstacles in front of the fac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236612" y="1899372"/>
            <a:ext cx="3333188" cy="3884466"/>
          </a:xfrm>
          <a:prstGeom prst="rect">
            <a:avLst/>
          </a:prstGeom>
          <a:effectLst>
            <a:outerShdw blurRad="381000" dist="119618" rotWithShape="0">
              <a:srgbClr val="000000">
                <a:alpha val="75000"/>
              </a:srgbClr>
            </a:outerShdw>
          </a:effectLst>
        </p:spPr>
      </p:pic>
      <p:pic>
        <p:nvPicPr>
          <p:cNvPr id="191" name="İçerik Yer Tutucusu 2 Assumptions:Annotations are correctIllumination is sufficientCamera is placed correctlyHead position is up and face fits in the frame." descr="İçerik Yer Tutucusu 2 Assumptions:Annotations are correctIllumination is sufficientCamera is placed correctlyHead position is up and face fits in the frame.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29591" y="1832888"/>
            <a:ext cx="3333187" cy="3884466"/>
          </a:xfrm>
          <a:prstGeom prst="rect">
            <a:avLst/>
          </a:prstGeom>
          <a:effectLst>
            <a:outerShdw blurRad="381000" dist="119618" rotWithShape="0">
              <a:srgbClr val="000000">
                <a:alpha val="75000"/>
              </a:srgbClr>
            </a:outerShdw>
          </a:effectLst>
        </p:spPr>
      </p:pic>
      <p:sp>
        <p:nvSpPr>
          <p:cNvPr id="192" name="Başlık 1"/>
          <p:cNvSpPr txBox="1"/>
          <p:nvPr/>
        </p:nvSpPr>
        <p:spPr>
          <a:xfrm>
            <a:off x="975151" y="611849"/>
            <a:ext cx="9626133" cy="670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>
            <a:normAutofit/>
          </a:bodyPr>
          <a:lstStyle>
            <a:lvl1pPr defTabSz="768095">
              <a:lnSpc>
                <a:spcPct val="85000"/>
              </a:lnSpc>
              <a:defRPr sz="3948" spc="-84">
                <a:solidFill>
                  <a:srgbClr val="456968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Scope: Assumptions and Constraints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Başlık 1"/>
          <p:cNvSpPr txBox="1">
            <a:spLocks noGrp="1"/>
          </p:cNvSpPr>
          <p:nvPr>
            <p:ph type="title"/>
          </p:nvPr>
        </p:nvSpPr>
        <p:spPr>
          <a:xfrm>
            <a:off x="1108743" y="551132"/>
            <a:ext cx="8596671" cy="721361"/>
          </a:xfrm>
          <a:prstGeom prst="rect">
            <a:avLst/>
          </a:prstGeom>
        </p:spPr>
        <p:txBody>
          <a:bodyPr/>
          <a:lstStyle>
            <a:lvl1pPr defTabSz="813816">
              <a:defRPr sz="4272" spc="-89">
                <a:solidFill>
                  <a:srgbClr val="FFFFFF"/>
                </a:solidFill>
              </a:defRPr>
            </a:lvl1pPr>
          </a:lstStyle>
          <a:p>
            <a:r>
              <a:t>Dataset Specifications</a:t>
            </a:r>
          </a:p>
        </p:txBody>
      </p:sp>
      <p:pic>
        <p:nvPicPr>
          <p:cNvPr id="195" name="Resim 7" descr="Resim 7"/>
          <p:cNvPicPr>
            <a:picLocks noChangeAspect="1"/>
          </p:cNvPicPr>
          <p:nvPr/>
        </p:nvPicPr>
        <p:blipFill>
          <a:blip r:embed="rId4"/>
          <a:srcRect l="21417" t="59853" r="65998" b="32886"/>
          <a:stretch>
            <a:fillRect/>
          </a:stretch>
        </p:blipFill>
        <p:spPr>
          <a:xfrm>
            <a:off x="9231136" y="1373778"/>
            <a:ext cx="1508264" cy="434277"/>
          </a:xfrm>
          <a:prstGeom prst="rect">
            <a:avLst/>
          </a:prstGeom>
          <a:ln w="12700">
            <a:miter lim="400000"/>
          </a:ln>
          <a:effectLst>
            <a:outerShdw blurRad="381000" dist="119618" rotWithShape="0">
              <a:srgbClr val="000000">
                <a:alpha val="75000"/>
              </a:srgbClr>
            </a:outerShdw>
          </a:effectLst>
        </p:spPr>
      </p:pic>
      <p:pic>
        <p:nvPicPr>
          <p:cNvPr id="196" name="Resim 8" descr="Resim 8"/>
          <p:cNvPicPr>
            <a:picLocks noChangeAspect="1"/>
          </p:cNvPicPr>
          <p:nvPr/>
        </p:nvPicPr>
        <p:blipFill>
          <a:blip r:embed="rId4"/>
          <a:srcRect l="20082" t="36000" r="64250" b="56444"/>
          <a:stretch>
            <a:fillRect/>
          </a:stretch>
        </p:blipFill>
        <p:spPr>
          <a:xfrm>
            <a:off x="1154663" y="1373778"/>
            <a:ext cx="1684800" cy="457048"/>
          </a:xfrm>
          <a:prstGeom prst="rect">
            <a:avLst/>
          </a:prstGeom>
          <a:ln w="12700">
            <a:miter lim="400000"/>
          </a:ln>
          <a:effectLst>
            <a:outerShdw blurRad="381000" dist="119618" rotWithShape="0">
              <a:srgbClr val="000000">
                <a:alpha val="75000"/>
              </a:srgbClr>
            </a:outerShdw>
          </a:effectLst>
        </p:spPr>
      </p:pic>
      <p:sp>
        <p:nvSpPr>
          <p:cNvPr id="197" name="Metin kutusu 9"/>
          <p:cNvSpPr txBox="1"/>
          <p:nvPr/>
        </p:nvSpPr>
        <p:spPr>
          <a:xfrm>
            <a:off x="92359" y="2479573"/>
            <a:ext cx="3572277" cy="2355562"/>
          </a:xfrm>
          <a:prstGeom prst="rect">
            <a:avLst/>
          </a:prstGeom>
          <a:blipFill>
            <a:blip r:embed="rId5"/>
          </a:blipFill>
          <a:ln w="15875">
            <a:solidFill>
              <a:srgbClr val="10A025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b="1">
                <a:solidFill>
                  <a:srgbClr val="FFFFFF"/>
                </a:solidFill>
              </a:defRPr>
            </a:pPr>
            <a:r>
              <a:t>UTA Real Life Drowsiness Dataset</a:t>
            </a:r>
            <a:r>
              <a:rPr b="0"/>
              <a:t>:</a:t>
            </a:r>
          </a:p>
          <a:p>
            <a:pPr>
              <a:defRPr sz="1600">
                <a:solidFill>
                  <a:srgbClr val="FFFFFF"/>
                </a:solidFill>
              </a:defRPr>
            </a:pPr>
            <a:endParaRPr b="0"/>
          </a:p>
          <a:p>
            <a:pPr marL="140368" indent="-140368">
              <a:buSzPct val="60000"/>
              <a:buBlip>
                <a:blip r:embed="rId6"/>
              </a:buBlip>
              <a:defRPr>
                <a:solidFill>
                  <a:srgbClr val="FFFFFF"/>
                </a:solidFill>
              </a:defRPr>
            </a:pPr>
            <a:r>
              <a:t>University of Texas at Arlingto</a:t>
            </a:r>
          </a:p>
          <a:p>
            <a:pPr marL="140368" indent="-140368">
              <a:buSzPct val="60000"/>
              <a:buBlip>
                <a:blip r:embed="rId6"/>
              </a:buBlip>
              <a:defRPr>
                <a:solidFill>
                  <a:srgbClr val="FFFFFF"/>
                </a:solidFill>
              </a:defRPr>
            </a:pPr>
            <a:r>
              <a:t>60 people, 180 videos, 30 hour</a:t>
            </a:r>
          </a:p>
          <a:p>
            <a:pPr marL="140368" indent="-140368">
              <a:buSzPct val="60000"/>
              <a:buBlip>
                <a:blip r:embed="rId6"/>
              </a:buBlip>
              <a:defRPr>
                <a:solidFill>
                  <a:srgbClr val="FFFFFF"/>
                </a:solidFill>
              </a:defRPr>
            </a:pPr>
            <a:r>
              <a:t>Several ethinicities</a:t>
            </a:r>
          </a:p>
          <a:p>
            <a:pPr marL="140368" indent="-140368">
              <a:buSzPct val="60000"/>
              <a:buBlip>
                <a:blip r:embed="rId6"/>
              </a:buBlip>
              <a:defRPr>
                <a:solidFill>
                  <a:srgbClr val="FFFFFF"/>
                </a:solidFill>
              </a:defRPr>
            </a:pPr>
            <a:r>
              <a:rPr u="sng">
                <a:solidFill>
                  <a:srgbClr val="C6FF2E"/>
                </a:solidFill>
              </a:rPr>
              <a:t>Realistic</a:t>
            </a:r>
            <a:r>
              <a:t> videos</a:t>
            </a:r>
          </a:p>
          <a:p>
            <a:pPr marL="140368" indent="-140368">
              <a:buSzPct val="60000"/>
              <a:buBlip>
                <a:blip r:embed="rId6"/>
              </a:buBlip>
              <a:defRPr>
                <a:solidFill>
                  <a:srgbClr val="FFFFFF"/>
                </a:solidFill>
              </a:defRPr>
            </a:pPr>
            <a:r>
              <a:t>Only </a:t>
            </a:r>
            <a:r>
              <a:rPr u="sng">
                <a:solidFill>
                  <a:srgbClr val="DAFF55"/>
                </a:solidFill>
              </a:rPr>
              <a:t>video labels </a:t>
            </a:r>
            <a:r>
              <a:t>are provided: alert, low vigilant and drowsy</a:t>
            </a:r>
          </a:p>
        </p:txBody>
      </p:sp>
      <p:sp>
        <p:nvSpPr>
          <p:cNvPr id="198" name="Metin kutusu 10"/>
          <p:cNvSpPr txBox="1"/>
          <p:nvPr/>
        </p:nvSpPr>
        <p:spPr>
          <a:xfrm>
            <a:off x="8354428" y="2468461"/>
            <a:ext cx="3588151" cy="2669886"/>
          </a:xfrm>
          <a:prstGeom prst="rect">
            <a:avLst/>
          </a:prstGeom>
          <a:blipFill>
            <a:blip r:embed="rId5"/>
          </a:blipFill>
          <a:ln w="12700">
            <a:miter lim="400000"/>
          </a:ln>
          <a:effectLst>
            <a:outerShdw blurRad="50800" dist="25400" dir="2700000" rotWithShape="0">
              <a:srgbClr val="000000">
                <a:alpha val="6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b="1">
                <a:solidFill>
                  <a:srgbClr val="FFFFFF"/>
                </a:solidFill>
              </a:defRPr>
            </a:pPr>
            <a:r>
              <a:t>NTHU Diver Drowsiness Dataset</a:t>
            </a:r>
            <a:r>
              <a:rPr b="0"/>
              <a:t>:</a:t>
            </a:r>
            <a:br>
              <a:rPr b="0"/>
            </a:br>
            <a:endParaRPr b="0"/>
          </a:p>
          <a:p>
            <a:pPr marL="180473" indent="-180473">
              <a:buSzPct val="60000"/>
              <a:buBlip>
                <a:blip r:embed="rId6"/>
              </a:buBlip>
              <a:defRPr>
                <a:solidFill>
                  <a:srgbClr val="FFFFFF"/>
                </a:solidFill>
              </a:defRPr>
            </a:pPr>
            <a:r>
              <a:t>National Tsing Hua University</a:t>
            </a:r>
          </a:p>
          <a:p>
            <a:pPr marL="180473" indent="-180473">
              <a:buSzPct val="60000"/>
              <a:buBlip>
                <a:blip r:embed="rId6"/>
              </a:buBlip>
              <a:defRPr>
                <a:solidFill>
                  <a:srgbClr val="FFFFFF"/>
                </a:solidFill>
              </a:defRPr>
            </a:pPr>
            <a:r>
              <a:t>36 people, 90 videos, 10 hours</a:t>
            </a:r>
          </a:p>
          <a:p>
            <a:pPr marL="180473" indent="-180473">
              <a:buSzPct val="60000"/>
              <a:buBlip>
                <a:blip r:embed="rId6"/>
              </a:buBlip>
              <a:defRPr>
                <a:solidFill>
                  <a:srgbClr val="FFFFFF"/>
                </a:solidFill>
              </a:defRPr>
            </a:pPr>
            <a:r>
              <a:t>Several ethinicities</a:t>
            </a:r>
          </a:p>
          <a:p>
            <a:pPr marL="180473" indent="-180473">
              <a:buSzPct val="60000"/>
              <a:buBlip>
                <a:blip r:embed="rId6"/>
              </a:buBlip>
              <a:defRPr>
                <a:solidFill>
                  <a:srgbClr val="FFFFFF"/>
                </a:solidFill>
              </a:defRPr>
            </a:pPr>
            <a:r>
              <a:rPr u="sng">
                <a:solidFill>
                  <a:srgbClr val="CFFF21"/>
                </a:solidFill>
              </a:rPr>
              <a:t>Acting</a:t>
            </a:r>
            <a:r>
              <a:t> videos</a:t>
            </a:r>
          </a:p>
          <a:p>
            <a:pPr marL="180473" indent="-180473">
              <a:buSzPct val="60000"/>
              <a:buBlip>
                <a:blip r:embed="rId6"/>
              </a:buBlip>
              <a:defRPr>
                <a:solidFill>
                  <a:srgbClr val="FFFFFF"/>
                </a:solidFill>
              </a:defRPr>
            </a:pPr>
            <a:r>
              <a:t>Only </a:t>
            </a:r>
            <a:r>
              <a:rPr u="sng">
                <a:solidFill>
                  <a:srgbClr val="D1FF58"/>
                </a:solidFill>
              </a:rPr>
              <a:t>frame labels</a:t>
            </a:r>
            <a:r>
              <a:rPr u="sng">
                <a:ln w="6600" cap="flat">
                  <a:solidFill>
                    <a:schemeClr val="accent2"/>
                  </a:solidFill>
                  <a:prstDash val="solid"/>
                  <a:round/>
                </a:ln>
                <a:solidFill>
                  <a:srgbClr val="D1FF58"/>
                </a:solidFill>
                <a:effectLst>
                  <a:outerShdw dist="38100" dir="2700000" rotWithShape="0">
                    <a:schemeClr val="accent2"/>
                  </a:outerShdw>
                </a:effectLst>
              </a:rPr>
              <a:t> </a:t>
            </a:r>
            <a:r>
              <a:t>are provided: </a:t>
            </a:r>
            <a:br/>
            <a:r>
              <a:t>0, 1 for eye closeness, nodding and yawning</a:t>
            </a:r>
          </a:p>
        </p:txBody>
      </p:sp>
      <p:pic>
        <p:nvPicPr>
          <p:cNvPr id="199" name="sleepyCombination (online-video-cutter.com)" descr="sleepyCombination (online-video-cutter.com)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815507" y="1926463"/>
            <a:ext cx="4388050" cy="3291037"/>
          </a:xfrm>
          <a:prstGeom prst="rect">
            <a:avLst/>
          </a:prstGeom>
          <a:ln w="12700">
            <a:miter lim="400000"/>
          </a:ln>
          <a:effectLst>
            <a:outerShdw blurRad="292100" dist="139700" dir="2700000" rotWithShape="0">
              <a:srgbClr val="333333">
                <a:alpha val="64999"/>
              </a:srgbClr>
            </a:outerShdw>
          </a:effectLst>
        </p:spPr>
      </p:pic>
      <p:sp>
        <p:nvSpPr>
          <p:cNvPr id="200" name="Metin kutusu 2"/>
          <p:cNvSpPr txBox="1"/>
          <p:nvPr/>
        </p:nvSpPr>
        <p:spPr>
          <a:xfrm>
            <a:off x="4297244" y="5340244"/>
            <a:ext cx="3597513" cy="333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i="1"/>
            </a:lvl1pPr>
          </a:lstStyle>
          <a:p>
            <a:r>
              <a:t>A sample video from NTHU dataset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9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99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İçerik Yer Tutucusu 4" descr="İçerik Yer Tutucusu 4"/>
          <p:cNvPicPr>
            <a:picLocks noChangeAspect="1"/>
          </p:cNvPicPr>
          <p:nvPr/>
        </p:nvPicPr>
        <p:blipFill>
          <a:blip r:embed="rId3"/>
          <a:srcRect l="5616" t="5737" r="21570" b="22584"/>
          <a:stretch>
            <a:fillRect/>
          </a:stretch>
        </p:blipFill>
        <p:spPr>
          <a:xfrm>
            <a:off x="2215097" y="41842"/>
            <a:ext cx="9735316" cy="6774454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Başlık 1"/>
          <p:cNvSpPr txBox="1">
            <a:spLocks noGrp="1"/>
          </p:cNvSpPr>
          <p:nvPr>
            <p:ph type="title"/>
          </p:nvPr>
        </p:nvSpPr>
        <p:spPr>
          <a:xfrm>
            <a:off x="241586" y="3210560"/>
            <a:ext cx="4037417" cy="1889027"/>
          </a:xfrm>
          <a:prstGeom prst="rect">
            <a:avLst/>
          </a:prstGeom>
        </p:spPr>
        <p:txBody>
          <a:bodyPr/>
          <a:lstStyle/>
          <a:p>
            <a:pPr defTabSz="329184">
              <a:defRPr sz="4400" spc="-100">
                <a:solidFill>
                  <a:srgbClr val="456968"/>
                </a:solidFill>
              </a:defRPr>
            </a:pPr>
            <a:r>
              <a:t>Methodology: </a:t>
            </a:r>
            <a:endParaRPr sz="2500" spc="-50"/>
          </a:p>
          <a:p>
            <a:pPr defTabSz="329184">
              <a:defRPr sz="4400" spc="-100">
                <a:solidFill>
                  <a:srgbClr val="456968"/>
                </a:solidFill>
              </a:defRPr>
            </a:pPr>
            <a:r>
              <a:t>Conceptual </a:t>
            </a:r>
            <a:endParaRPr sz="2500" spc="-50"/>
          </a:p>
          <a:p>
            <a:pPr defTabSz="329184">
              <a:defRPr sz="4400" spc="-100">
                <a:solidFill>
                  <a:srgbClr val="456968"/>
                </a:solidFill>
              </a:defRPr>
            </a:pPr>
            <a:r>
              <a:t>Diagram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/>
            </a:gs>
            <a:gs pos="54000">
              <a:srgbClr val="FFFFFF"/>
            </a:gs>
            <a:gs pos="100000">
              <a:srgbClr val="D4CBBF"/>
            </a:gs>
          </a:gsLst>
          <a:lin ang="2519999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Başlık 1"/>
          <p:cNvSpPr txBox="1">
            <a:spLocks noGrp="1"/>
          </p:cNvSpPr>
          <p:nvPr>
            <p:ph type="title"/>
          </p:nvPr>
        </p:nvSpPr>
        <p:spPr>
          <a:xfrm>
            <a:off x="1057880" y="219493"/>
            <a:ext cx="10058401" cy="1450758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r>
              <a:t>Processing Videos </a:t>
            </a:r>
          </a:p>
        </p:txBody>
      </p:sp>
      <p:pic>
        <p:nvPicPr>
          <p:cNvPr id="206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9822" y="2970213"/>
            <a:ext cx="4475104" cy="2127251"/>
          </a:xfrm>
          <a:prstGeom prst="rect">
            <a:avLst/>
          </a:prstGeom>
          <a:ln w="12700">
            <a:miter lim="400000"/>
          </a:ln>
          <a:effectLst>
            <a:outerShdw blurRad="190500" rotWithShape="0">
              <a:srgbClr val="000000">
                <a:alpha val="70000"/>
              </a:srgbClr>
            </a:outerShdw>
          </a:effectLst>
        </p:spPr>
      </p:pic>
      <p:grpSp>
        <p:nvGrpSpPr>
          <p:cNvPr id="209" name="Group 7"/>
          <p:cNvGrpSpPr/>
          <p:nvPr/>
        </p:nvGrpSpPr>
        <p:grpSpPr>
          <a:xfrm>
            <a:off x="1184109" y="1869929"/>
            <a:ext cx="8898468" cy="788360"/>
            <a:chOff x="0" y="0"/>
            <a:chExt cx="8898466" cy="788359"/>
          </a:xfrm>
        </p:grpSpPr>
        <p:sp>
          <p:nvSpPr>
            <p:cNvPr id="207" name="Rectangle 6"/>
            <p:cNvSpPr/>
            <p:nvPr/>
          </p:nvSpPr>
          <p:spPr>
            <a:xfrm>
              <a:off x="0" y="0"/>
              <a:ext cx="8898467" cy="771525"/>
            </a:xfrm>
            <a:prstGeom prst="rect">
              <a:avLst/>
            </a:prstGeom>
            <a:solidFill>
              <a:schemeClr val="accent1"/>
            </a:solidFill>
            <a:ln w="15875" cap="flat">
              <a:solidFill>
                <a:srgbClr val="738B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8" name="TextBox 3"/>
            <p:cNvSpPr txBox="1"/>
            <p:nvPr/>
          </p:nvSpPr>
          <p:spPr>
            <a:xfrm>
              <a:off x="94994" y="163172"/>
              <a:ext cx="8708476" cy="6251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r>
                <a:t>Implementation of the project starts with </a:t>
              </a:r>
              <a:r>
                <a:rPr b="1"/>
                <a:t>Processing Videos Phase</a:t>
              </a:r>
              <a:r>
                <a:t> which includes steps; </a:t>
              </a:r>
            </a:p>
          </p:txBody>
        </p:sp>
      </p:grpSp>
      <p:grpSp>
        <p:nvGrpSpPr>
          <p:cNvPr id="212" name="Grup 2"/>
          <p:cNvGrpSpPr/>
          <p:nvPr/>
        </p:nvGrpSpPr>
        <p:grpSpPr>
          <a:xfrm>
            <a:off x="1184109" y="2970213"/>
            <a:ext cx="4085168" cy="2516187"/>
            <a:chOff x="0" y="0"/>
            <a:chExt cx="4085166" cy="2516186"/>
          </a:xfrm>
        </p:grpSpPr>
        <p:sp>
          <p:nvSpPr>
            <p:cNvPr id="210" name="Rounded Rectangle 8"/>
            <p:cNvSpPr/>
            <p:nvPr/>
          </p:nvSpPr>
          <p:spPr>
            <a:xfrm>
              <a:off x="0" y="0"/>
              <a:ext cx="4085167" cy="2516187"/>
            </a:xfrm>
            <a:prstGeom prst="roundRect">
              <a:avLst>
                <a:gd name="adj" fmla="val 16667"/>
              </a:avLst>
            </a:prstGeom>
            <a:solidFill>
              <a:srgbClr val="AFAF9E"/>
            </a:solidFill>
            <a:ln w="15875" cap="flat">
              <a:solidFill>
                <a:srgbClr val="738B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1" name="TextBox 5"/>
            <p:cNvSpPr txBox="1"/>
            <p:nvPr/>
          </p:nvSpPr>
          <p:spPr>
            <a:xfrm>
              <a:off x="426265" y="303541"/>
              <a:ext cx="3232635" cy="19134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b="1"/>
              </a:pPr>
              <a:r>
                <a:t>1) Reading Video Frames</a:t>
              </a:r>
              <a:r>
                <a:rPr b="0"/>
                <a:t> </a:t>
              </a:r>
            </a:p>
            <a:p>
              <a:pPr>
                <a:defRPr sz="2000"/>
              </a:pPr>
              <a:endParaRPr b="0"/>
            </a:p>
            <a:p>
              <a:pPr marL="285750" indent="-285750">
                <a:buSzPct val="100000"/>
                <a:buFont typeface="Arial"/>
                <a:buChar char="•"/>
                <a:defRPr sz="1600"/>
              </a:pPr>
              <a:r>
                <a:t>Either can be done from a dataset or a camera in a real-time manner. </a:t>
              </a:r>
            </a:p>
            <a:p>
              <a:pPr marL="285750" indent="-285750">
                <a:buSzPct val="100000"/>
                <a:buFont typeface="Arial"/>
                <a:buChar char="•"/>
                <a:defRPr sz="1600"/>
              </a:pPr>
              <a:endParaRPr/>
            </a:p>
            <a:p>
              <a:pPr marL="285750" indent="-285750">
                <a:buSzPct val="100000"/>
                <a:buFont typeface="Arial"/>
                <a:buChar char="•"/>
                <a:defRPr sz="1600"/>
              </a:pPr>
              <a:r>
                <a:t>For this step, </a:t>
              </a:r>
              <a:r>
                <a:rPr b="1"/>
                <a:t>opencv-python </a:t>
              </a:r>
              <a:r>
                <a:t>is used.</a:t>
              </a:r>
            </a:p>
          </p:txBody>
        </p:sp>
      </p:grp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/>
            </a:gs>
            <a:gs pos="54000">
              <a:srgbClr val="FFFFFF"/>
            </a:gs>
            <a:gs pos="100000">
              <a:srgbClr val="D4CBBF"/>
            </a:gs>
          </a:gsLst>
          <a:lin ang="2519999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Başlık 1"/>
          <p:cNvSpPr txBox="1">
            <a:spLocks noGrp="1"/>
          </p:cNvSpPr>
          <p:nvPr>
            <p:ph type="title"/>
          </p:nvPr>
        </p:nvSpPr>
        <p:spPr>
          <a:xfrm>
            <a:off x="1057880" y="219493"/>
            <a:ext cx="10058401" cy="1450758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r>
              <a:t>Processing Videos </a:t>
            </a:r>
          </a:p>
        </p:txBody>
      </p:sp>
      <p:grpSp>
        <p:nvGrpSpPr>
          <p:cNvPr id="217" name="Group 7"/>
          <p:cNvGrpSpPr/>
          <p:nvPr/>
        </p:nvGrpSpPr>
        <p:grpSpPr>
          <a:xfrm>
            <a:off x="1184109" y="1869929"/>
            <a:ext cx="8898468" cy="788360"/>
            <a:chOff x="0" y="0"/>
            <a:chExt cx="8898466" cy="788359"/>
          </a:xfrm>
        </p:grpSpPr>
        <p:sp>
          <p:nvSpPr>
            <p:cNvPr id="215" name="Rectangle 6"/>
            <p:cNvSpPr/>
            <p:nvPr/>
          </p:nvSpPr>
          <p:spPr>
            <a:xfrm>
              <a:off x="0" y="0"/>
              <a:ext cx="8898467" cy="771525"/>
            </a:xfrm>
            <a:prstGeom prst="rect">
              <a:avLst/>
            </a:prstGeom>
            <a:solidFill>
              <a:schemeClr val="accent1"/>
            </a:solidFill>
            <a:ln w="15875" cap="flat">
              <a:solidFill>
                <a:srgbClr val="738B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6" name="TextBox 3"/>
            <p:cNvSpPr txBox="1"/>
            <p:nvPr/>
          </p:nvSpPr>
          <p:spPr>
            <a:xfrm>
              <a:off x="94994" y="163172"/>
              <a:ext cx="8708476" cy="6251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r>
                <a:t>Implementation of the project starts with </a:t>
              </a:r>
              <a:r>
                <a:rPr b="1"/>
                <a:t>Processing Videos Phase</a:t>
              </a:r>
              <a:r>
                <a:t> which includes steps; </a:t>
              </a:r>
            </a:p>
          </p:txBody>
        </p:sp>
      </p:grpSp>
      <p:grpSp>
        <p:nvGrpSpPr>
          <p:cNvPr id="220" name="Grup 9"/>
          <p:cNvGrpSpPr/>
          <p:nvPr/>
        </p:nvGrpSpPr>
        <p:grpSpPr>
          <a:xfrm>
            <a:off x="1184109" y="3000293"/>
            <a:ext cx="4058451" cy="2745252"/>
            <a:chOff x="0" y="0"/>
            <a:chExt cx="4058449" cy="2745250"/>
          </a:xfrm>
        </p:grpSpPr>
        <p:sp>
          <p:nvSpPr>
            <p:cNvPr id="218" name="Rounded Rectangle 8"/>
            <p:cNvSpPr/>
            <p:nvPr/>
          </p:nvSpPr>
          <p:spPr>
            <a:xfrm>
              <a:off x="0" y="0"/>
              <a:ext cx="4058450" cy="2658825"/>
            </a:xfrm>
            <a:prstGeom prst="roundRect">
              <a:avLst>
                <a:gd name="adj" fmla="val 16667"/>
              </a:avLst>
            </a:prstGeom>
            <a:solidFill>
              <a:srgbClr val="AFAF9E"/>
            </a:solidFill>
            <a:ln w="15875" cap="flat">
              <a:solidFill>
                <a:srgbClr val="738B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9" name="TextBox 5"/>
            <p:cNvSpPr txBox="1"/>
            <p:nvPr/>
          </p:nvSpPr>
          <p:spPr>
            <a:xfrm>
              <a:off x="383587" y="374556"/>
              <a:ext cx="3466136" cy="23706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b="1"/>
              </a:pPr>
              <a:r>
                <a:t>2) Detecting Faces</a:t>
              </a:r>
              <a:r>
                <a:rPr b="0"/>
                <a:t> </a:t>
              </a:r>
            </a:p>
            <a:p>
              <a:pPr>
                <a:defRPr sz="1600"/>
              </a:pPr>
              <a:endParaRPr b="0"/>
            </a:p>
            <a:p>
              <a:pPr marL="285750" indent="-285750">
                <a:buSzPct val="100000"/>
                <a:buFont typeface="Arial"/>
                <a:buChar char="•"/>
                <a:defRPr sz="1600" b="1"/>
              </a:pPr>
              <a:r>
                <a:t>Dlib’s get_frontal_face_detector</a:t>
              </a:r>
              <a:r>
                <a:rPr b="0"/>
                <a:t> method</a:t>
              </a:r>
            </a:p>
            <a:p>
              <a:pPr marL="285750" indent="-285750">
                <a:buSzPct val="100000"/>
                <a:buFont typeface="Arial"/>
                <a:buChar char="•"/>
                <a:defRPr sz="1600"/>
              </a:pPr>
              <a:endParaRPr b="0"/>
            </a:p>
            <a:p>
              <a:pPr marL="285750" indent="-285750">
                <a:buSzPct val="100000"/>
                <a:buFont typeface="Arial"/>
                <a:buChar char="•"/>
                <a:defRPr sz="1600"/>
              </a:pPr>
              <a:r>
                <a:t>Pre-trained “Histogram of Oriented Gradients + Linear SVM”</a:t>
              </a:r>
            </a:p>
            <a:p>
              <a:pPr marL="285750" indent="-285750">
                <a:buSzPct val="100000"/>
                <a:buFont typeface="Arial"/>
                <a:buChar char="•"/>
                <a:defRPr sz="1600"/>
              </a:pPr>
              <a:endParaRPr/>
            </a:p>
          </p:txBody>
        </p:sp>
      </p:grpSp>
      <p:pic>
        <p:nvPicPr>
          <p:cNvPr id="221" name="Picture 6" descr="Picture 6"/>
          <p:cNvPicPr>
            <a:picLocks noChangeAspect="1"/>
          </p:cNvPicPr>
          <p:nvPr/>
        </p:nvPicPr>
        <p:blipFill>
          <a:blip r:embed="rId2"/>
          <a:srcRect l="8590" t="10970" r="9660" b="13047"/>
          <a:stretch>
            <a:fillRect/>
          </a:stretch>
        </p:blipFill>
        <p:spPr>
          <a:xfrm>
            <a:off x="6180699" y="3000295"/>
            <a:ext cx="3478894" cy="3061007"/>
          </a:xfrm>
          <a:prstGeom prst="rect">
            <a:avLst/>
          </a:prstGeom>
          <a:ln w="12700">
            <a:miter lim="400000"/>
          </a:ln>
          <a:effectLst>
            <a:outerShdw blurRad="1905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Geçmişe bakış">
  <a:themeElements>
    <a:clrScheme name="Geçmişe bakış">
      <a:dk1>
        <a:srgbClr val="000000"/>
      </a:dk1>
      <a:lt1>
        <a:srgbClr val="E1E1DB"/>
      </a:lt1>
      <a:dk2>
        <a:srgbClr val="A7A7A7"/>
      </a:dk2>
      <a:lt2>
        <a:srgbClr val="535353"/>
      </a:lt2>
      <a:accent1>
        <a:srgbClr val="9DBFBE"/>
      </a:accent1>
      <a:accent2>
        <a:srgbClr val="DB8631"/>
      </a:accent2>
      <a:accent3>
        <a:srgbClr val="E3CC5A"/>
      </a:accent3>
      <a:accent4>
        <a:srgbClr val="ACADA8"/>
      </a:accent4>
      <a:accent5>
        <a:srgbClr val="927C61"/>
      </a:accent5>
      <a:accent6>
        <a:srgbClr val="B3B435"/>
      </a:accent6>
      <a:hlink>
        <a:srgbClr val="0000FF"/>
      </a:hlink>
      <a:folHlink>
        <a:srgbClr val="FF00FF"/>
      </a:folHlink>
    </a:clrScheme>
    <a:fontScheme name="Geçmişe bakış">
      <a:majorFont>
        <a:latin typeface="Trebuchet MS"/>
        <a:ea typeface="Trebuchet MS"/>
        <a:cs typeface="Trebuchet MS"/>
      </a:majorFont>
      <a:minorFont>
        <a:latin typeface="Helvetica"/>
        <a:ea typeface="Helvetica"/>
        <a:cs typeface="Helvetica"/>
      </a:minorFont>
    </a:fontScheme>
    <a:fmtScheme name="Geçmişe bakış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>
          <a:outerShdw blurRad="38100" dist="25400" dir="2700000" rotWithShape="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Geçmişe bakış">
  <a:themeElements>
    <a:clrScheme name="Geçmişe bakış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DBFBE"/>
      </a:accent1>
      <a:accent2>
        <a:srgbClr val="DB8631"/>
      </a:accent2>
      <a:accent3>
        <a:srgbClr val="E3CC5A"/>
      </a:accent3>
      <a:accent4>
        <a:srgbClr val="ACADA8"/>
      </a:accent4>
      <a:accent5>
        <a:srgbClr val="927C61"/>
      </a:accent5>
      <a:accent6>
        <a:srgbClr val="B3B435"/>
      </a:accent6>
      <a:hlink>
        <a:srgbClr val="0000FF"/>
      </a:hlink>
      <a:folHlink>
        <a:srgbClr val="FF00FF"/>
      </a:folHlink>
    </a:clrScheme>
    <a:fontScheme name="Geçmişe bakış">
      <a:majorFont>
        <a:latin typeface="Trebuchet MS"/>
        <a:ea typeface="Trebuchet MS"/>
        <a:cs typeface="Trebuchet MS"/>
      </a:majorFont>
      <a:minorFont>
        <a:latin typeface="Helvetica"/>
        <a:ea typeface="Helvetica"/>
        <a:cs typeface="Helvetica"/>
      </a:minorFont>
    </a:fontScheme>
    <a:fmtScheme name="Geçmişe bakış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>
          <a:outerShdw blurRad="38100" dist="25400" dir="2700000" rotWithShape="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1698</Words>
  <Application>Microsoft Office PowerPoint</Application>
  <PresentationFormat>Geniş ekran</PresentationFormat>
  <Paragraphs>252</Paragraphs>
  <Slides>29</Slides>
  <Notes>1</Notes>
  <HiddenSlides>0</HiddenSlides>
  <MMClips>3</MMClips>
  <ScaleCrop>false</ScaleCrop>
  <HeadingPairs>
    <vt:vector size="6" baseType="variant">
      <vt:variant>
        <vt:lpstr>Kullanılan Yazı Tipleri</vt:lpstr>
      </vt:variant>
      <vt:variant>
        <vt:i4>11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29</vt:i4>
      </vt:variant>
    </vt:vector>
  </HeadingPairs>
  <TitlesOfParts>
    <vt:vector size="41" baseType="lpstr">
      <vt:lpstr>Arial</vt:lpstr>
      <vt:lpstr>Bradley Hand ITC TT-Bold</vt:lpstr>
      <vt:lpstr>Calibri</vt:lpstr>
      <vt:lpstr>Calibri Light</vt:lpstr>
      <vt:lpstr>Cambria Math</vt:lpstr>
      <vt:lpstr>Chalkduster</vt:lpstr>
      <vt:lpstr>Helvetica</vt:lpstr>
      <vt:lpstr>Inter</vt:lpstr>
      <vt:lpstr>Palatino</vt:lpstr>
      <vt:lpstr>Trebuchet MS</vt:lpstr>
      <vt:lpstr>Wingdings</vt:lpstr>
      <vt:lpstr>Geçmişe bakış</vt:lpstr>
      <vt:lpstr>DRIVER DROWSINESS DETECTION</vt:lpstr>
      <vt:lpstr>Problem Statement</vt:lpstr>
      <vt:lpstr>Aims </vt:lpstr>
      <vt:lpstr>Related Work</vt:lpstr>
      <vt:lpstr>PowerPoint Sunusu</vt:lpstr>
      <vt:lpstr>Dataset Specifications</vt:lpstr>
      <vt:lpstr>Methodology:  Conceptual  Diagram</vt:lpstr>
      <vt:lpstr>Processing Videos </vt:lpstr>
      <vt:lpstr>Processing Videos </vt:lpstr>
      <vt:lpstr>Processing Videos </vt:lpstr>
      <vt:lpstr>Processing Videos </vt:lpstr>
      <vt:lpstr> Feature Extraction Phase: Frame-based</vt:lpstr>
      <vt:lpstr> Feature Extraction Phase: Frame-based</vt:lpstr>
      <vt:lpstr> Feature Extraction Phase: Frame-based</vt:lpstr>
      <vt:lpstr>PowerPoint Sunusu</vt:lpstr>
      <vt:lpstr> Feature Extraction Phase: Blink-based</vt:lpstr>
      <vt:lpstr> Feature Extraction Phase: Blink-based</vt:lpstr>
      <vt:lpstr>Task Accomplished</vt:lpstr>
      <vt:lpstr>Dataframe and Features</vt:lpstr>
      <vt:lpstr>Normalization</vt:lpstr>
      <vt:lpstr>Preliminary Experiments Results </vt:lpstr>
      <vt:lpstr>Blink-based Model: Blink Detection</vt:lpstr>
      <vt:lpstr>Blink-based Model: Comparison of Blink Detection techniques [14]</vt:lpstr>
      <vt:lpstr>Difficulties Encountered</vt:lpstr>
      <vt:lpstr>Agenda: GANTT Chart</vt:lpstr>
      <vt:lpstr>Tasks to be completed in 2nd semester </vt:lpstr>
      <vt:lpstr>           thank you for listening :) </vt:lpstr>
      <vt:lpstr>References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DRIVER DROWSINESS DETECTION</dc:title>
  <cp:lastModifiedBy>Fatma Hakkoz</cp:lastModifiedBy>
  <cp:revision>7</cp:revision>
  <dcterms:modified xsi:type="dcterms:W3CDTF">2020-06-19T09:06:44Z</dcterms:modified>
</cp:coreProperties>
</file>